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4.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1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65" r:id="rId5"/>
    <p:sldMasterId id="2147483792" r:id="rId6"/>
  </p:sldMasterIdLst>
  <p:notesMasterIdLst>
    <p:notesMasterId r:id="rId52"/>
  </p:notesMasterIdLst>
  <p:sldIdLst>
    <p:sldId id="2361" r:id="rId7"/>
    <p:sldId id="2362" r:id="rId8"/>
    <p:sldId id="2363" r:id="rId9"/>
    <p:sldId id="2359" r:id="rId10"/>
    <p:sldId id="2271" r:id="rId11"/>
    <p:sldId id="2364" r:id="rId12"/>
    <p:sldId id="2276" r:id="rId13"/>
    <p:sldId id="2186" r:id="rId14"/>
    <p:sldId id="2198" r:id="rId15"/>
    <p:sldId id="2366" r:id="rId16"/>
    <p:sldId id="2206" r:id="rId17"/>
    <p:sldId id="2201" r:id="rId18"/>
    <p:sldId id="2302" r:id="rId19"/>
    <p:sldId id="2352" r:id="rId20"/>
    <p:sldId id="2334" r:id="rId21"/>
    <p:sldId id="2333" r:id="rId22"/>
    <p:sldId id="2258" r:id="rId23"/>
    <p:sldId id="2195" r:id="rId24"/>
    <p:sldId id="2342" r:id="rId25"/>
    <p:sldId id="2187" r:id="rId26"/>
    <p:sldId id="2231" r:id="rId27"/>
    <p:sldId id="2277" r:id="rId28"/>
    <p:sldId id="2222" r:id="rId29"/>
    <p:sldId id="2260" r:id="rId30"/>
    <p:sldId id="2236" r:id="rId31"/>
    <p:sldId id="2240" r:id="rId32"/>
    <p:sldId id="2189" r:id="rId33"/>
    <p:sldId id="2335" r:id="rId34"/>
    <p:sldId id="2190" r:id="rId35"/>
    <p:sldId id="2345" r:id="rId36"/>
    <p:sldId id="2365" r:id="rId37"/>
    <p:sldId id="475" r:id="rId38"/>
    <p:sldId id="2235" r:id="rId39"/>
    <p:sldId id="2191" r:id="rId40"/>
    <p:sldId id="2280" r:id="rId41"/>
    <p:sldId id="2313" r:id="rId42"/>
    <p:sldId id="2304" r:id="rId43"/>
    <p:sldId id="2194" r:id="rId44"/>
    <p:sldId id="2356" r:id="rId45"/>
    <p:sldId id="2225" r:id="rId46"/>
    <p:sldId id="2336" r:id="rId47"/>
    <p:sldId id="2272" r:id="rId48"/>
    <p:sldId id="2360" r:id="rId49"/>
    <p:sldId id="2354" r:id="rId50"/>
    <p:sldId id="2278"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A11D29-FBC9-43B4-B3EB-87E75F52D1F0}">
          <p14:sldIdLst>
            <p14:sldId id="2361"/>
            <p14:sldId id="2362"/>
            <p14:sldId id="2363"/>
            <p14:sldId id="2359"/>
            <p14:sldId id="2271"/>
            <p14:sldId id="2364"/>
            <p14:sldId id="2276"/>
            <p14:sldId id="2186"/>
            <p14:sldId id="2198"/>
            <p14:sldId id="2366"/>
            <p14:sldId id="2206"/>
            <p14:sldId id="2201"/>
            <p14:sldId id="2302"/>
            <p14:sldId id="2352"/>
            <p14:sldId id="2334"/>
            <p14:sldId id="2333"/>
            <p14:sldId id="2258"/>
            <p14:sldId id="2195"/>
            <p14:sldId id="2342"/>
            <p14:sldId id="2187"/>
            <p14:sldId id="2231"/>
            <p14:sldId id="2277"/>
            <p14:sldId id="2222"/>
            <p14:sldId id="2260"/>
            <p14:sldId id="2236"/>
            <p14:sldId id="2240"/>
            <p14:sldId id="2189"/>
            <p14:sldId id="2335"/>
            <p14:sldId id="2190"/>
            <p14:sldId id="2345"/>
            <p14:sldId id="2365"/>
            <p14:sldId id="475"/>
            <p14:sldId id="2235"/>
            <p14:sldId id="2191"/>
            <p14:sldId id="2280"/>
            <p14:sldId id="2313"/>
            <p14:sldId id="2304"/>
            <p14:sldId id="2194"/>
            <p14:sldId id="2356"/>
            <p14:sldId id="2225"/>
            <p14:sldId id="2336"/>
            <p14:sldId id="2272"/>
            <p14:sldId id="2360"/>
            <p14:sldId id="2354"/>
            <p14:sldId id="2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anda Lee" initials="ML" lastIdx="2" clrIdx="0">
    <p:extLst>
      <p:ext uri="{19B8F6BF-5375-455C-9EA6-DF929625EA0E}">
        <p15:presenceInfo xmlns:p15="http://schemas.microsoft.com/office/powerpoint/2012/main" userId="S-1-5-21-2127521184-1604012920-1887927527-15002058" providerId="AD"/>
      </p:ext>
    </p:extLst>
  </p:cmAuthor>
  <p:cmAuthor id="2" name="Sue Hartford" initials="SH" lastIdx="1" clrIdx="1">
    <p:extLst>
      <p:ext uri="{19B8F6BF-5375-455C-9EA6-DF929625EA0E}">
        <p15:presenceInfo xmlns:p15="http://schemas.microsoft.com/office/powerpoint/2012/main" userId="S::suehar@microsoft.com::d446f094-587b-4683-a3db-acbeeab20a81" providerId="AD"/>
      </p:ext>
    </p:extLst>
  </p:cmAuthor>
  <p:cmAuthor id="3" name="Andre Muraro" initials="AM" lastIdx="8" clrIdx="2">
    <p:extLst>
      <p:ext uri="{19B8F6BF-5375-455C-9EA6-DF929625EA0E}">
        <p15:presenceInfo xmlns:p15="http://schemas.microsoft.com/office/powerpoint/2012/main" userId="S::amuraro@microsoft.com::b3d25daf-d816-4448-91f0-5d84d9e07cfc" providerId="AD"/>
      </p:ext>
    </p:extLst>
  </p:cmAuthor>
  <p:cmAuthor id="4" name="Frederico Pravatta Rezende" initials="FPR" lastIdx="6" clrIdx="3">
    <p:extLst>
      <p:ext uri="{19B8F6BF-5375-455C-9EA6-DF929625EA0E}">
        <p15:presenceInfo xmlns:p15="http://schemas.microsoft.com/office/powerpoint/2012/main" userId="S::freder@microsoft.com::f5e2bfbe-7a5b-4c5a-8dfb-73b92783c4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4C3"/>
    <a:srgbClr val="0072C6"/>
    <a:srgbClr val="3171C0"/>
    <a:srgbClr val="137AD4"/>
    <a:srgbClr val="94A7CA"/>
    <a:srgbClr val="000000"/>
    <a:srgbClr val="F2F3F2"/>
    <a:srgbClr val="909D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BB294D-B3F4-4CD9-BA4F-ED49D7B3453D}" v="1136" dt="2018-07-10T20:27:57.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7" autoAdjust="0"/>
    <p:restoredTop sz="97362" autoAdjust="0"/>
  </p:normalViewPr>
  <p:slideViewPr>
    <p:cSldViewPr snapToGrid="0" snapToObjects="1">
      <p:cViewPr varScale="1">
        <p:scale>
          <a:sx n="87" d="100"/>
          <a:sy n="87" d="100"/>
        </p:scale>
        <p:origin x="63" y="123"/>
      </p:cViewPr>
      <p:guideLst/>
    </p:cSldViewPr>
  </p:slideViewPr>
  <p:notesTextViewPr>
    <p:cViewPr>
      <p:scale>
        <a:sx n="125" d="100"/>
        <a:sy n="125" d="100"/>
      </p:scale>
      <p:origin x="0" y="0"/>
    </p:cViewPr>
  </p:notesTextViewPr>
  <p:sorterViewPr>
    <p:cViewPr>
      <p:scale>
        <a:sx n="33" d="100"/>
        <a:sy n="33" d="100"/>
      </p:scale>
      <p:origin x="0" y="-17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93723-D09B-3544-A1E3-7C2EAAF36515}" type="datetimeFigureOut">
              <a:rPr lang="en-US" smtClean="0"/>
              <a:t>07-Aug-18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1FCE7-8829-D549-BF6F-D4F3FC2C9FE3}" type="slidenum">
              <a:rPr lang="en-US" smtClean="0"/>
              <a:t>‹#›</a:t>
            </a:fld>
            <a:endParaRPr lang="en-US"/>
          </a:p>
        </p:txBody>
      </p:sp>
    </p:spTree>
    <p:extLst>
      <p:ext uri="{BB962C8B-B14F-4D97-AF65-F5344CB8AC3E}">
        <p14:creationId xmlns:p14="http://schemas.microsoft.com/office/powerpoint/2010/main" val="375505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31FCE7-8829-D549-BF6F-D4F3FC2C9F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68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22</a:t>
            </a:fld>
            <a:endParaRPr lang="en-US"/>
          </a:p>
        </p:txBody>
      </p:sp>
    </p:spTree>
    <p:extLst>
      <p:ext uri="{BB962C8B-B14F-4D97-AF65-F5344CB8AC3E}">
        <p14:creationId xmlns:p14="http://schemas.microsoft.com/office/powerpoint/2010/main" val="819940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33</a:t>
            </a:fld>
            <a:endParaRPr lang="en-US"/>
          </a:p>
        </p:txBody>
      </p:sp>
    </p:spTree>
    <p:extLst>
      <p:ext uri="{BB962C8B-B14F-4D97-AF65-F5344CB8AC3E}">
        <p14:creationId xmlns:p14="http://schemas.microsoft.com/office/powerpoint/2010/main" val="322059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Light" pitchFamily="34" charset="0"/>
            </a:endParaRPr>
          </a:p>
        </p:txBody>
      </p:sp>
      <p:sp>
        <p:nvSpPr>
          <p:cNvPr id="4" name="Slide Number Placeholder 3"/>
          <p:cNvSpPr>
            <a:spLocks noGrp="1"/>
          </p:cNvSpPr>
          <p:nvPr>
            <p:ph type="sldNum" sz="quarter" idx="10"/>
          </p:nvPr>
        </p:nvSpPr>
        <p:spPr/>
        <p:txBody>
          <a:bodyPr/>
          <a:lstStyle/>
          <a:p>
            <a:fld id="{B531FCE7-8829-D549-BF6F-D4F3FC2C9FE3}" type="slidenum">
              <a:rPr lang="en-US" smtClean="0"/>
              <a:t>35</a:t>
            </a:fld>
            <a:endParaRPr lang="en-US"/>
          </a:p>
        </p:txBody>
      </p:sp>
    </p:spTree>
    <p:extLst>
      <p:ext uri="{BB962C8B-B14F-4D97-AF65-F5344CB8AC3E}">
        <p14:creationId xmlns:p14="http://schemas.microsoft.com/office/powerpoint/2010/main" val="2288999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40</a:t>
            </a:fld>
            <a:endParaRPr lang="en-US"/>
          </a:p>
        </p:txBody>
      </p:sp>
    </p:spTree>
    <p:extLst>
      <p:ext uri="{BB962C8B-B14F-4D97-AF65-F5344CB8AC3E}">
        <p14:creationId xmlns:p14="http://schemas.microsoft.com/office/powerpoint/2010/main" val="426770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41</a:t>
            </a:fld>
            <a:endParaRPr lang="en-US"/>
          </a:p>
        </p:txBody>
      </p:sp>
    </p:spTree>
    <p:extLst>
      <p:ext uri="{BB962C8B-B14F-4D97-AF65-F5344CB8AC3E}">
        <p14:creationId xmlns:p14="http://schemas.microsoft.com/office/powerpoint/2010/main" val="103821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7477-1944-40E4-862F-F7C7AB88D675}"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542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r>
              <a:rPr lang="en-US" sz="1600" dirty="0">
                <a:latin typeface="Segoe UI" pitchFamily="34" charset="0"/>
                <a:ea typeface="Segoe UI" pitchFamily="34" charset="0"/>
                <a:cs typeface="Segoe UI" pitchFamily="34" charset="0"/>
              </a:rPr>
              <a:t>Process/source- Arnold Group discussions with internal SMEs and (upcoming) partners used to confirm </a:t>
            </a:r>
          </a:p>
          <a:p>
            <a:pPr marL="628650" lvl="1" indent="-171450">
              <a:buFont typeface="Wingdings" pitchFamily="2" charset="2"/>
              <a:buChar char="§"/>
            </a:pPr>
            <a:r>
              <a:rPr lang="en-US" sz="1600" dirty="0">
                <a:latin typeface="Segoe UI" pitchFamily="34" charset="0"/>
                <a:ea typeface="Segoe UI" pitchFamily="34" charset="0"/>
                <a:cs typeface="Segoe UI" pitchFamily="34" charset="0"/>
              </a:rPr>
              <a:t>Prioritization</a:t>
            </a:r>
          </a:p>
          <a:p>
            <a:pPr marL="628650" lvl="1" indent="-171450">
              <a:buFont typeface="Wingdings" pitchFamily="2" charset="2"/>
              <a:buChar char="§"/>
            </a:pPr>
            <a:r>
              <a:rPr lang="en-US" sz="1600" dirty="0">
                <a:latin typeface="Segoe UI" pitchFamily="34" charset="0"/>
                <a:ea typeface="Segoe UI" pitchFamily="34" charset="0"/>
                <a:cs typeface="Segoe UI" pitchFamily="34" charset="0"/>
              </a:rPr>
              <a:t>Content quality / completeness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31FCE7-8829-D549-BF6F-D4F3FC2C9F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1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7</a:t>
            </a:fld>
            <a:endParaRPr lang="en-US"/>
          </a:p>
        </p:txBody>
      </p:sp>
    </p:spTree>
    <p:extLst>
      <p:ext uri="{BB962C8B-B14F-4D97-AF65-F5344CB8AC3E}">
        <p14:creationId xmlns:p14="http://schemas.microsoft.com/office/powerpoint/2010/main" val="316029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31FCE7-8829-D549-BF6F-D4F3FC2C9FE3}" type="slidenum">
              <a:rPr lang="en-US" smtClean="0"/>
              <a:t>13</a:t>
            </a:fld>
            <a:endParaRPr lang="en-US"/>
          </a:p>
        </p:txBody>
      </p:sp>
    </p:spTree>
    <p:extLst>
      <p:ext uri="{BB962C8B-B14F-4D97-AF65-F5344CB8AC3E}">
        <p14:creationId xmlns:p14="http://schemas.microsoft.com/office/powerpoint/2010/main" val="345245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14</a:t>
            </a:fld>
            <a:endParaRPr lang="en-US"/>
          </a:p>
        </p:txBody>
      </p:sp>
    </p:spTree>
    <p:extLst>
      <p:ext uri="{BB962C8B-B14F-4D97-AF65-F5344CB8AC3E}">
        <p14:creationId xmlns:p14="http://schemas.microsoft.com/office/powerpoint/2010/main" val="2337524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16</a:t>
            </a:fld>
            <a:endParaRPr lang="en-US"/>
          </a:p>
        </p:txBody>
      </p:sp>
    </p:spTree>
    <p:extLst>
      <p:ext uri="{BB962C8B-B14F-4D97-AF65-F5344CB8AC3E}">
        <p14:creationId xmlns:p14="http://schemas.microsoft.com/office/powerpoint/2010/main" val="108420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18</a:t>
            </a:fld>
            <a:endParaRPr lang="en-US"/>
          </a:p>
        </p:txBody>
      </p:sp>
    </p:spTree>
    <p:extLst>
      <p:ext uri="{BB962C8B-B14F-4D97-AF65-F5344CB8AC3E}">
        <p14:creationId xmlns:p14="http://schemas.microsoft.com/office/powerpoint/2010/main" val="3312526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31FCE7-8829-D549-BF6F-D4F3FC2C9FE3}" type="slidenum">
              <a:rPr lang="en-US" smtClean="0"/>
              <a:t>19</a:t>
            </a:fld>
            <a:endParaRPr lang="en-US"/>
          </a:p>
        </p:txBody>
      </p:sp>
    </p:spTree>
    <p:extLst>
      <p:ext uri="{BB962C8B-B14F-4D97-AF65-F5344CB8AC3E}">
        <p14:creationId xmlns:p14="http://schemas.microsoft.com/office/powerpoint/2010/main" val="337539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1FCE7-8829-D549-BF6F-D4F3FC2C9FE3}" type="slidenum">
              <a:rPr lang="en-US" smtClean="0"/>
              <a:t>21</a:t>
            </a:fld>
            <a:endParaRPr lang="en-US"/>
          </a:p>
        </p:txBody>
      </p:sp>
    </p:spTree>
    <p:extLst>
      <p:ext uri="{BB962C8B-B14F-4D97-AF65-F5344CB8AC3E}">
        <p14:creationId xmlns:p14="http://schemas.microsoft.com/office/powerpoint/2010/main" val="1756740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9.jpe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0.jp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1.jpe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jpe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7.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5.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5.jpeg"/><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7.emf"/><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8.jpeg"/><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9.jpeg"/><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7.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0.jpg"/><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image" Target="../media/image7.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1.jpeg"/><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2.jpeg"/><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7.emf"/><Relationship Id="rId5" Type="http://schemas.openxmlformats.org/officeDocument/2006/relationships/oleObject" Target="../embeddings/oleObject18.bin"/><Relationship Id="rId4"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9244" y="198358"/>
            <a:ext cx="1947103" cy="716043"/>
          </a:xfrm>
          <a:prstGeom prst="rect">
            <a:avLst/>
          </a:prstGeom>
        </p:spPr>
      </p:pic>
      <p:sp>
        <p:nvSpPr>
          <p:cNvPr id="13" name="Rectangle 12"/>
          <p:cNvSpPr/>
          <p:nvPr userDrawn="1"/>
        </p:nvSpPr>
        <p:spPr bwMode="gray">
          <a:xfrm>
            <a:off x="150853" y="2057401"/>
            <a:ext cx="5487829" cy="3657600"/>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28971718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1" name="Rectangle 20"/>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6" name="Text Placeholder 5"/>
          <p:cNvSpPr>
            <a:spLocks noGrp="1"/>
          </p:cNvSpPr>
          <p:nvPr>
            <p:ph type="body" sz="quarter" idx="13" hasCustomPrompt="1"/>
          </p:nvPr>
        </p:nvSpPr>
        <p:spPr>
          <a:xfrm>
            <a:off x="1" y="889883"/>
            <a:ext cx="12192000" cy="301337"/>
          </a:xfrm>
          <a:prstGeom prst="rect">
            <a:avLst/>
          </a:prstGeom>
        </p:spPr>
        <p:txBody>
          <a:bodyPr lIns="320040" tIns="0" rIns="53325" bIns="0">
            <a:noAutofit/>
          </a:bodyPr>
          <a:lstStyle>
            <a:lvl1pPr marL="0" indent="0">
              <a:buNone/>
              <a:defRPr sz="2400">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227072" y="1600201"/>
            <a:ext cx="1135675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30481380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Rectangle 9"/>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889884"/>
            <a:ext cx="12192000" cy="373063"/>
          </a:xfrm>
          <a:prstGeom prst="rect">
            <a:avLst/>
          </a:prstGeom>
        </p:spPr>
        <p:txBody>
          <a:bodyPr vert="horz" lIns="320040" tIns="0" rIns="53325" bIns="0" rtlCol="0">
            <a:noAutofit/>
          </a:bodyPr>
          <a:lstStyle>
            <a:lvl1pPr>
              <a:defRPr lang="en-US" dirty="0"/>
            </a:lvl1pPr>
          </a:lstStyle>
          <a:p>
            <a:pPr lvl="0"/>
            <a:r>
              <a:rPr lang="en-US" dirty="0"/>
              <a:t>Click to add subtitle</a:t>
            </a:r>
          </a:p>
        </p:txBody>
      </p:sp>
    </p:spTree>
    <p:extLst>
      <p:ext uri="{BB962C8B-B14F-4D97-AF65-F5344CB8AC3E}">
        <p14:creationId xmlns:p14="http://schemas.microsoft.com/office/powerpoint/2010/main" val="32564465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2">
    <p:spTree>
      <p:nvGrpSpPr>
        <p:cNvPr id="1" name=""/>
        <p:cNvGrpSpPr/>
        <p:nvPr/>
      </p:nvGrpSpPr>
      <p:grpSpPr>
        <a:xfrm>
          <a:off x="0" y="0"/>
          <a:ext cx="0" cy="0"/>
          <a:chOff x="0" y="0"/>
          <a:chExt cx="0" cy="0"/>
        </a:xfrm>
      </p:grpSpPr>
      <p:sp>
        <p:nvSpPr>
          <p:cNvPr id="13" name="Rectangle 12"/>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2" y="1600201"/>
            <a:ext cx="11356757" cy="457705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820592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
        <p:nvSpPr>
          <p:cNvPr id="9" name="Rectangle 8"/>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7428462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566614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23270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622470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10940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17405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with Imag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D00B9D-B81B-4776-9106-51551D8D1DC4}"/>
              </a:ext>
            </a:extLst>
          </p:cNvPr>
          <p:cNvPicPr>
            <a:picLocks noChangeAspect="1"/>
          </p:cNvPicPr>
          <p:nvPr userDrawn="1"/>
        </p:nvPicPr>
        <p:blipFill>
          <a:blip r:embed="rId5"/>
          <a:stretch>
            <a:fillRect/>
          </a:stretch>
        </p:blipFill>
        <p:spPr>
          <a:xfrm>
            <a:off x="0" y="0"/>
            <a:ext cx="12192000" cy="6858000"/>
          </a:xfrm>
          <a:prstGeom prst="rect">
            <a:avLst/>
          </a:prstGeom>
        </p:spPr>
      </p:pic>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ext uri="{D42A27DB-BD31-4B8C-83A1-F6EECF244321}">
                <p14:modId xmlns:p14="http://schemas.microsoft.com/office/powerpoint/2010/main" val="3147472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7" name="think-cell Slide" r:id="rId6" imgW="378" imgH="377" progId="TCLayout.ActiveDocument.1">
                  <p:embed/>
                </p:oleObj>
              </mc:Choice>
              <mc:Fallback>
                <p:oleObj name="think-cell Slide" r:id="rId6"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14" name="Title 1">
            <a:extLst>
              <a:ext uri="{FF2B5EF4-FFF2-40B4-BE49-F238E27FC236}">
                <a16:creationId xmlns:a16="http://schemas.microsoft.com/office/drawing/2014/main" id="{99707A29-4FC0-4B41-8E1B-D96CAED74884}"/>
              </a:ext>
            </a:extLst>
          </p:cNvPr>
          <p:cNvSpPr>
            <a:spLocks noGrp="1"/>
          </p:cNvSpPr>
          <p:nvPr>
            <p:ph type="title" hasCustomPrompt="1"/>
          </p:nvPr>
        </p:nvSpPr>
        <p:spPr>
          <a:xfrm>
            <a:off x="150853" y="1606012"/>
            <a:ext cx="82295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2"/>
                </a:solidFill>
              </a:defRPr>
            </a:lvl1pPr>
          </a:lstStyle>
          <a:p>
            <a:pPr lvl="0"/>
            <a:r>
              <a:rPr lang="en-US" dirty="0"/>
              <a:t>Section title</a:t>
            </a:r>
          </a:p>
        </p:txBody>
      </p:sp>
    </p:spTree>
    <p:extLst>
      <p:ext uri="{BB962C8B-B14F-4D97-AF65-F5344CB8AC3E}">
        <p14:creationId xmlns:p14="http://schemas.microsoft.com/office/powerpoint/2010/main" val="25775201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EXAMPLE ONLY: 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8248" b="8215"/>
          <a:stretch/>
        </p:blipFill>
        <p:spPr>
          <a:xfrm>
            <a:off x="0" y="0"/>
            <a:ext cx="12192000" cy="6858000"/>
          </a:xfrm>
          <a:prstGeom prst="rect">
            <a:avLst/>
          </a:prstGeom>
        </p:spPr>
      </p:pic>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
        <p:nvSpPr>
          <p:cNvPr id="13" name="Rectangle 12"/>
          <p:cNvSpPr/>
          <p:nvPr userDrawn="1"/>
        </p:nvSpPr>
        <p:spPr bwMode="gray">
          <a:xfrm>
            <a:off x="150853" y="2057401"/>
            <a:ext cx="5486360" cy="3657600"/>
          </a:xfrm>
          <a:prstGeom prst="rect">
            <a:avLst/>
          </a:prstGeom>
          <a:solidFill>
            <a:schemeClr val="bg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R="0" lvl="0" indent="0" algn="ctr" defTabSz="914102" fontAlgn="base">
              <a:lnSpc>
                <a:spcPct val="90000"/>
              </a:lnSpc>
              <a:spcBef>
                <a:spcPct val="0"/>
              </a:spcBef>
              <a:spcAft>
                <a:spcPct val="0"/>
              </a:spcAft>
              <a:buClrTx/>
              <a:buSzTx/>
              <a:buFontTx/>
              <a:buNone/>
              <a:tabLst/>
            </a:pPr>
            <a:endParaRPr kumimoji="0" lang="en-US" sz="2353" b="0" i="0" u="none" strike="noStrike" kern="0" cap="none" spc="0" normalizeH="0" baseline="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6360" cy="2743426"/>
          </a:xfrm>
          <a:noFill/>
        </p:spPr>
        <p:txBody>
          <a:bodyPr vert="horz" lIns="137160" tIns="182880" rIns="146304" bIns="91440" rtlCol="0" anchor="t" anchorCtr="0">
            <a:normAutofit/>
          </a:bodyPr>
          <a:lstStyle>
            <a:lvl1pPr>
              <a:defRPr lang="en-US" sz="5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6360" cy="914400"/>
          </a:xfrm>
        </p:spPr>
        <p:txBody>
          <a:bodyPr lIns="137160" tIns="9144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7093092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th Imag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ext uri="{D42A27DB-BD31-4B8C-83A1-F6EECF244321}">
                <p14:modId xmlns:p14="http://schemas.microsoft.com/office/powerpoint/2010/main" val="398477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1"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3" name="Picture 2">
            <a:extLst>
              <a:ext uri="{FF2B5EF4-FFF2-40B4-BE49-F238E27FC236}">
                <a16:creationId xmlns:a16="http://schemas.microsoft.com/office/drawing/2014/main" id="{A5F1DA41-0EE4-4748-A5D2-92F219340280}"/>
              </a:ext>
            </a:extLst>
          </p:cNvPr>
          <p:cNvPicPr>
            <a:picLocks noChangeAspect="1"/>
          </p:cNvPicPr>
          <p:nvPr userDrawn="1"/>
        </p:nvPicPr>
        <p:blipFill>
          <a:blip r:embed="rId7"/>
          <a:stretch>
            <a:fillRect/>
          </a:stretch>
        </p:blipFill>
        <p:spPr>
          <a:xfrm>
            <a:off x="0" y="-5046"/>
            <a:ext cx="12192000" cy="6863046"/>
          </a:xfrm>
          <a:prstGeom prst="rect">
            <a:avLst/>
          </a:prstGeom>
        </p:spPr>
      </p:pic>
      <p:sp>
        <p:nvSpPr>
          <p:cNvPr id="2" name="Rectangle 1">
            <a:extLst>
              <a:ext uri="{FF2B5EF4-FFF2-40B4-BE49-F238E27FC236}">
                <a16:creationId xmlns:a16="http://schemas.microsoft.com/office/drawing/2014/main" id="{6CAA8C0A-FBCD-45A3-A43A-EF28EDCB0464}"/>
              </a:ext>
            </a:extLst>
          </p:cNvPr>
          <p:cNvSpPr/>
          <p:nvPr userDrawn="1"/>
        </p:nvSpPr>
        <p:spPr>
          <a:xfrm>
            <a:off x="0" y="3177"/>
            <a:ext cx="7628965" cy="6854824"/>
          </a:xfrm>
          <a:prstGeom prst="rect">
            <a:avLst/>
          </a:prstGeom>
          <a:gradFill flip="none" rotWithShape="1">
            <a:gsLst>
              <a:gs pos="0">
                <a:srgbClr val="000000">
                  <a:alpha val="58000"/>
                </a:srgbClr>
              </a:gs>
              <a:gs pos="55000">
                <a:srgbClr val="000000">
                  <a:alpha val="39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7" name="Title 1">
            <a:extLst>
              <a:ext uri="{FF2B5EF4-FFF2-40B4-BE49-F238E27FC236}">
                <a16:creationId xmlns:a16="http://schemas.microsoft.com/office/drawing/2014/main" id="{2C29FB24-273B-4FC1-AAF5-11A67CC5CFDC}"/>
              </a:ext>
            </a:extLst>
          </p:cNvPr>
          <p:cNvSpPr>
            <a:spLocks noGrp="1"/>
          </p:cNvSpPr>
          <p:nvPr>
            <p:ph type="title" hasCustomPrompt="1"/>
          </p:nvPr>
        </p:nvSpPr>
        <p:spPr>
          <a:xfrm>
            <a:off x="150854"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8656319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Image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5"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7" name="Picture 6">
            <a:extLst>
              <a:ext uri="{FF2B5EF4-FFF2-40B4-BE49-F238E27FC236}">
                <a16:creationId xmlns:a16="http://schemas.microsoft.com/office/drawing/2014/main" id="{A4FFAA67-E3D2-4895-8D98-88A034397699}"/>
              </a:ext>
            </a:extLst>
          </p:cNvPr>
          <p:cNvPicPr>
            <a:picLocks noChangeAspect="1"/>
          </p:cNvPicPr>
          <p:nvPr userDrawn="1"/>
        </p:nvPicPr>
        <p:blipFill rotWithShape="1">
          <a:blip r:embed="rId7"/>
          <a:srcRect l="2643" t="17503" r="9251" b="8227"/>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972D40C-2EC2-4CBF-A6A7-003D38093C3D}"/>
              </a:ext>
            </a:extLst>
          </p:cNvPr>
          <p:cNvSpPr/>
          <p:nvPr userDrawn="1"/>
        </p:nvSpPr>
        <p:spPr>
          <a:xfrm>
            <a:off x="0" y="3177"/>
            <a:ext cx="856297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1" name="Title 1">
            <a:extLst>
              <a:ext uri="{FF2B5EF4-FFF2-40B4-BE49-F238E27FC236}">
                <a16:creationId xmlns:a16="http://schemas.microsoft.com/office/drawing/2014/main" id="{60BC32AE-E051-4DB6-B3FE-CBF6948B4DB4}"/>
              </a:ext>
            </a:extLst>
          </p:cNvPr>
          <p:cNvSpPr>
            <a:spLocks noGrp="1"/>
          </p:cNvSpPr>
          <p:nvPr>
            <p:ph type="title" hasCustomPrompt="1"/>
          </p:nvPr>
        </p:nvSpPr>
        <p:spPr>
          <a:xfrm>
            <a:off x="150853"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8741311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with Image 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ext uri="{D42A27DB-BD31-4B8C-83A1-F6EECF244321}">
                <p14:modId xmlns:p14="http://schemas.microsoft.com/office/powerpoint/2010/main" val="2444365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9"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6" name="Picture 5">
            <a:extLst>
              <a:ext uri="{FF2B5EF4-FFF2-40B4-BE49-F238E27FC236}">
                <a16:creationId xmlns:a16="http://schemas.microsoft.com/office/drawing/2014/main" id="{CBDEAD56-3AA2-4E3E-B17A-9D7C99101CC1}"/>
              </a:ext>
            </a:extLst>
          </p:cNvPr>
          <p:cNvPicPr>
            <a:picLocks noChangeAspect="1"/>
          </p:cNvPicPr>
          <p:nvPr userDrawn="1"/>
        </p:nvPicPr>
        <p:blipFill rotWithShape="1">
          <a:blip r:embed="rId7"/>
          <a:srcRect t="8304" r="6868" b="13152"/>
          <a:stretch/>
        </p:blipFill>
        <p:spPr>
          <a:xfrm>
            <a:off x="0" y="0"/>
            <a:ext cx="12192000" cy="6854823"/>
          </a:xfrm>
          <a:prstGeom prst="rect">
            <a:avLst/>
          </a:prstGeom>
        </p:spPr>
      </p:pic>
      <p:sp>
        <p:nvSpPr>
          <p:cNvPr id="7" name="Rectangle 6">
            <a:extLst>
              <a:ext uri="{FF2B5EF4-FFF2-40B4-BE49-F238E27FC236}">
                <a16:creationId xmlns:a16="http://schemas.microsoft.com/office/drawing/2014/main" id="{7ECD7830-A561-488E-9A2A-9918C4367BC8}"/>
              </a:ext>
            </a:extLst>
          </p:cNvPr>
          <p:cNvSpPr/>
          <p:nvPr userDrawn="1"/>
        </p:nvSpPr>
        <p:spPr>
          <a:xfrm>
            <a:off x="0" y="3177"/>
            <a:ext cx="762896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lvl="0" algn="r"/>
            <a:endParaRPr lang="en-US" sz="1200" dirty="0" err="1"/>
          </a:p>
        </p:txBody>
      </p:sp>
      <p:sp>
        <p:nvSpPr>
          <p:cNvPr id="11" name="Title 1">
            <a:extLst>
              <a:ext uri="{FF2B5EF4-FFF2-40B4-BE49-F238E27FC236}">
                <a16:creationId xmlns:a16="http://schemas.microsoft.com/office/drawing/2014/main" id="{60BC32AE-E051-4DB6-B3FE-CBF6948B4DB4}"/>
              </a:ext>
            </a:extLst>
          </p:cNvPr>
          <p:cNvSpPr>
            <a:spLocks noGrp="1"/>
          </p:cNvSpPr>
          <p:nvPr>
            <p:ph type="title" hasCustomPrompt="1"/>
          </p:nvPr>
        </p:nvSpPr>
        <p:spPr>
          <a:xfrm>
            <a:off x="150853" y="1606012"/>
            <a:ext cx="82295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12809922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with Image 5">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ext uri="{D42A27DB-BD31-4B8C-83A1-F6EECF244321}">
                <p14:modId xmlns:p14="http://schemas.microsoft.com/office/powerpoint/2010/main" val="1269735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3"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7" name="Picture 6">
            <a:extLst>
              <a:ext uri="{FF2B5EF4-FFF2-40B4-BE49-F238E27FC236}">
                <a16:creationId xmlns:a16="http://schemas.microsoft.com/office/drawing/2014/main" id="{9E95A1A9-D171-4245-B357-D9524E8EBA2A}"/>
              </a:ext>
            </a:extLst>
          </p:cNvPr>
          <p:cNvPicPr>
            <a:picLocks noChangeAspect="1"/>
          </p:cNvPicPr>
          <p:nvPr userDrawn="1"/>
        </p:nvPicPr>
        <p:blipFill rotWithShape="1">
          <a:blip r:embed="rId7"/>
          <a:srcRect r="5312" b="11136"/>
          <a:stretch/>
        </p:blipFill>
        <p:spPr>
          <a:xfrm>
            <a:off x="0" y="0"/>
            <a:ext cx="12192000" cy="6854824"/>
          </a:xfrm>
          <a:prstGeom prst="rect">
            <a:avLst/>
          </a:prstGeom>
        </p:spPr>
      </p:pic>
      <p:sp>
        <p:nvSpPr>
          <p:cNvPr id="8" name="Rectangle 7">
            <a:extLst>
              <a:ext uri="{FF2B5EF4-FFF2-40B4-BE49-F238E27FC236}">
                <a16:creationId xmlns:a16="http://schemas.microsoft.com/office/drawing/2014/main" id="{3E632177-7381-449C-A8C7-8ECB3799AE46}"/>
              </a:ext>
            </a:extLst>
          </p:cNvPr>
          <p:cNvSpPr/>
          <p:nvPr userDrawn="1"/>
        </p:nvSpPr>
        <p:spPr>
          <a:xfrm>
            <a:off x="0" y="3177"/>
            <a:ext cx="762896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lvl="0" algn="r"/>
            <a:endParaRPr lang="en-US" sz="1200" dirty="0" err="1"/>
          </a:p>
        </p:txBody>
      </p:sp>
      <p:sp>
        <p:nvSpPr>
          <p:cNvPr id="9" name="Title 1">
            <a:extLst>
              <a:ext uri="{FF2B5EF4-FFF2-40B4-BE49-F238E27FC236}">
                <a16:creationId xmlns:a16="http://schemas.microsoft.com/office/drawing/2014/main" id="{83D1E8FC-FB6D-4C56-8F9A-4316E6518C0F}"/>
              </a:ext>
            </a:extLst>
          </p:cNvPr>
          <p:cNvSpPr>
            <a:spLocks noGrp="1"/>
          </p:cNvSpPr>
          <p:nvPr>
            <p:ph type="title" hasCustomPrompt="1"/>
          </p:nvPr>
        </p:nvSpPr>
        <p:spPr>
          <a:xfrm>
            <a:off x="150853"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42901128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661445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2C7C2-F77A-4E5D-B926-C3F2A7DB89F4}"/>
              </a:ext>
            </a:extLst>
          </p:cNvPr>
          <p:cNvSpPr>
            <a:spLocks noGrp="1"/>
          </p:cNvSpPr>
          <p:nvPr>
            <p:ph type="title"/>
          </p:nvPr>
        </p:nvSpPr>
        <p:spPr/>
        <p:txBody>
          <a:bodyPr/>
          <a:lstStyle/>
          <a:p>
            <a:r>
              <a:rPr lang="en-US"/>
              <a:t>Click to edit Master title style</a:t>
            </a:r>
          </a:p>
        </p:txBody>
      </p:sp>
      <p:sp>
        <p:nvSpPr>
          <p:cNvPr id="4" name="Slide Number Placeholder 18">
            <a:extLst>
              <a:ext uri="{FF2B5EF4-FFF2-40B4-BE49-F238E27FC236}">
                <a16:creationId xmlns:a16="http://schemas.microsoft.com/office/drawing/2014/main" id="{B89C1144-F0E9-41EB-98A8-F20D6495F20C}"/>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0863718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071" y="1143001"/>
            <a:ext cx="11653523" cy="2031818"/>
          </a:xfrm>
        </p:spPr>
        <p:txBody>
          <a:bodyPr/>
          <a:lstStyle>
            <a:lvl1pPr marL="0" indent="0">
              <a:buNone/>
              <a:defRPr>
                <a:solidFill>
                  <a:schemeClr val="tx2"/>
                </a:solidFill>
              </a:defRPr>
            </a:lvl1pPr>
            <a:lvl2pPr marL="0" indent="0">
              <a:buFontTx/>
              <a:buNone/>
              <a:defRPr sz="1961">
                <a:solidFill>
                  <a:schemeClr val="tx1"/>
                </a:solidFill>
              </a:defRPr>
            </a:lvl2pPr>
            <a:lvl3pPr marL="224097" indent="0">
              <a:buNone/>
              <a:defRPr>
                <a:solidFill>
                  <a:schemeClr val="tx1"/>
                </a:solidFill>
              </a:defRPr>
            </a:lvl3pPr>
            <a:lvl4pPr marL="448193" indent="0">
              <a:buNone/>
              <a:defRPr>
                <a:solidFill>
                  <a:schemeClr val="tx1"/>
                </a:solidFill>
              </a:defRPr>
            </a:lvl4pPr>
            <a:lvl5pPr marL="67229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p:txBody>
          <a:bodyPr/>
          <a:lstStyle/>
          <a:p>
            <a:r>
              <a:rPr lang="en-US"/>
              <a:t>Click to edit Master title style</a:t>
            </a:r>
          </a:p>
        </p:txBody>
      </p:sp>
      <p:sp>
        <p:nvSpPr>
          <p:cNvPr id="7" name="Slide Number Placeholder 18">
            <a:extLst>
              <a:ext uri="{FF2B5EF4-FFF2-40B4-BE49-F238E27FC236}">
                <a16:creationId xmlns:a16="http://schemas.microsoft.com/office/drawing/2014/main" id="{3C609ACB-CBBE-476A-B45F-64BC62ED88F8}"/>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548145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0E5E1D-9A35-4529-B66D-97603C402DAE}"/>
              </a:ext>
            </a:extLst>
          </p:cNvPr>
          <p:cNvGraphicFramePr>
            <a:graphicFrameLocks noChangeAspect="1"/>
          </p:cNvGraphicFramePr>
          <p:nvPr userDrawn="1">
            <p:custDataLst>
              <p:tags r:id="rId2"/>
            </p:custDataLst>
            <p:extLst>
              <p:ext uri="{D42A27DB-BD31-4B8C-83A1-F6EECF244321}">
                <p14:modId xmlns:p14="http://schemas.microsoft.com/office/powerpoint/2010/main" val="1319949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7" name="think-cell Slide" r:id="rId5" imgW="378" imgH="377" progId="TCLayout.ActiveDocument.1">
                  <p:embed/>
                </p:oleObj>
              </mc:Choice>
              <mc:Fallback>
                <p:oleObj name="think-cell Slide" r:id="rId5" imgW="378" imgH="377" progId="TCLayout.ActiveDocument.1">
                  <p:embed/>
                  <p:pic>
                    <p:nvPicPr>
                      <p:cNvPr id="3" name="Object 2" hidden="1">
                        <a:extLst>
                          <a:ext uri="{FF2B5EF4-FFF2-40B4-BE49-F238E27FC236}">
                            <a16:creationId xmlns:a16="http://schemas.microsoft.com/office/drawing/2014/main" id="{040E5E1D-9A35-4529-B66D-97603C402D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26315C-FBA3-4FDC-97A2-7E2753E9FC47}"/>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36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a:xfrm>
            <a:off x="1" y="243842"/>
            <a:ext cx="11880593" cy="646042"/>
          </a:xfrm>
        </p:spPr>
        <p:txBody>
          <a:bodyPr/>
          <a:lstStyle/>
          <a:p>
            <a:r>
              <a:rPr lang="en-US" dirty="0"/>
              <a:t>Click to edit Master title style</a:t>
            </a:r>
          </a:p>
        </p:txBody>
      </p:sp>
      <p:sp>
        <p:nvSpPr>
          <p:cNvPr id="5" name="Text Placeholder 5">
            <a:extLst>
              <a:ext uri="{FF2B5EF4-FFF2-40B4-BE49-F238E27FC236}">
                <a16:creationId xmlns:a16="http://schemas.microsoft.com/office/drawing/2014/main" id="{67C27421-69A2-49F3-AAC9-551AE6762E86}"/>
              </a:ext>
            </a:extLst>
          </p:cNvPr>
          <p:cNvSpPr>
            <a:spLocks noGrp="1"/>
          </p:cNvSpPr>
          <p:nvPr>
            <p:ph type="body" sz="quarter" idx="12" hasCustomPrompt="1"/>
          </p:nvPr>
        </p:nvSpPr>
        <p:spPr>
          <a:xfrm>
            <a:off x="1" y="889884"/>
            <a:ext cx="11880593" cy="373063"/>
          </a:xfrm>
          <a:prstGeom prst="rect">
            <a:avLst/>
          </a:prstGeom>
        </p:spPr>
        <p:txBody>
          <a:bodyPr lIns="320040" tIns="0" rIns="53325" bIns="0">
            <a:noAutofit/>
          </a:bodyPr>
          <a:lstStyle>
            <a:lvl1pPr marL="0" indent="0">
              <a:buNone/>
              <a:defRPr sz="2200">
                <a:solidFill>
                  <a:schemeClr val="tx2"/>
                </a:solidFill>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7" name="Slide Number Placeholder 18">
            <a:extLst>
              <a:ext uri="{FF2B5EF4-FFF2-40B4-BE49-F238E27FC236}">
                <a16:creationId xmlns:a16="http://schemas.microsoft.com/office/drawing/2014/main" id="{E3C6A8F2-B808-45AF-AA8B-E292D724C613}"/>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9" name="Text Placeholder 8">
            <a:extLst>
              <a:ext uri="{FF2B5EF4-FFF2-40B4-BE49-F238E27FC236}">
                <a16:creationId xmlns:a16="http://schemas.microsoft.com/office/drawing/2014/main" id="{D9EF3AC2-7010-4C11-B37B-D066E1B60F0A}"/>
              </a:ext>
            </a:extLst>
          </p:cNvPr>
          <p:cNvSpPr>
            <a:spLocks noGrp="1"/>
          </p:cNvSpPr>
          <p:nvPr>
            <p:ph type="body" sz="quarter" idx="13"/>
          </p:nvPr>
        </p:nvSpPr>
        <p:spPr>
          <a:xfrm>
            <a:off x="227073" y="1419224"/>
            <a:ext cx="6324540" cy="5057775"/>
          </a:xfrm>
        </p:spPr>
        <p:txBody>
          <a:bodyPr lIns="91440" tIns="0" bIns="0">
            <a:noAutofit/>
          </a:bodyPr>
          <a:lstStyle>
            <a:lvl1pPr>
              <a:spcBef>
                <a:spcPts val="800"/>
              </a:spcBef>
              <a:defRPr/>
            </a:lvl1pPr>
            <a:lvl3pPr marL="571500" indent="-230188">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2489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0E5E1D-9A35-4529-B66D-97603C402DAE}"/>
              </a:ext>
            </a:extLst>
          </p:cNvPr>
          <p:cNvGraphicFramePr>
            <a:graphicFrameLocks noChangeAspect="1"/>
          </p:cNvGraphicFramePr>
          <p:nvPr userDrawn="1">
            <p:custDataLst>
              <p:tags r:id="rId2"/>
            </p:custDataLst>
            <p:extLst>
              <p:ext uri="{D42A27DB-BD31-4B8C-83A1-F6EECF244321}">
                <p14:modId xmlns:p14="http://schemas.microsoft.com/office/powerpoint/2010/main" val="2480002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1" name="think-cell Slide" r:id="rId5" imgW="378" imgH="377" progId="TCLayout.ActiveDocument.1">
                  <p:embed/>
                </p:oleObj>
              </mc:Choice>
              <mc:Fallback>
                <p:oleObj name="think-cell Slide" r:id="rId5" imgW="378" imgH="377" progId="TCLayout.ActiveDocument.1">
                  <p:embed/>
                  <p:pic>
                    <p:nvPicPr>
                      <p:cNvPr id="3" name="Object 2" hidden="1">
                        <a:extLst>
                          <a:ext uri="{FF2B5EF4-FFF2-40B4-BE49-F238E27FC236}">
                            <a16:creationId xmlns:a16="http://schemas.microsoft.com/office/drawing/2014/main" id="{040E5E1D-9A35-4529-B66D-97603C402D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26315C-FBA3-4FDC-97A2-7E2753E9FC47}"/>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36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a:xfrm>
            <a:off x="1" y="243842"/>
            <a:ext cx="11880593" cy="646042"/>
          </a:xfrm>
        </p:spPr>
        <p:txBody>
          <a:bodyPr/>
          <a:lstStyle/>
          <a:p>
            <a:r>
              <a:rPr lang="en-US" dirty="0"/>
              <a:t>Click to edit Master title style</a:t>
            </a:r>
          </a:p>
        </p:txBody>
      </p:sp>
      <p:sp>
        <p:nvSpPr>
          <p:cNvPr id="5" name="Text Placeholder 5">
            <a:extLst>
              <a:ext uri="{FF2B5EF4-FFF2-40B4-BE49-F238E27FC236}">
                <a16:creationId xmlns:a16="http://schemas.microsoft.com/office/drawing/2014/main" id="{67C27421-69A2-49F3-AAC9-551AE6762E86}"/>
              </a:ext>
            </a:extLst>
          </p:cNvPr>
          <p:cNvSpPr>
            <a:spLocks noGrp="1"/>
          </p:cNvSpPr>
          <p:nvPr>
            <p:ph type="body" sz="quarter" idx="12" hasCustomPrompt="1"/>
          </p:nvPr>
        </p:nvSpPr>
        <p:spPr>
          <a:xfrm>
            <a:off x="1" y="889884"/>
            <a:ext cx="11880593" cy="373063"/>
          </a:xfrm>
          <a:prstGeom prst="rect">
            <a:avLst/>
          </a:prstGeom>
        </p:spPr>
        <p:txBody>
          <a:bodyPr lIns="320040" tIns="0" rIns="53325" bIns="0">
            <a:noAutofit/>
          </a:bodyPr>
          <a:lstStyle>
            <a:lvl1pPr marL="0" indent="0">
              <a:buNone/>
              <a:defRPr sz="2200">
                <a:solidFill>
                  <a:schemeClr val="tx2"/>
                </a:solidFill>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7" name="Slide Number Placeholder 18">
            <a:extLst>
              <a:ext uri="{FF2B5EF4-FFF2-40B4-BE49-F238E27FC236}">
                <a16:creationId xmlns:a16="http://schemas.microsoft.com/office/drawing/2014/main" id="{E3C6A8F2-B808-45AF-AA8B-E292D724C613}"/>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7353825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969"/>
                </a:solidFill>
              </a:defRPr>
            </a:lvl1pPr>
          </a:lstStyle>
          <a:p>
            <a:r>
              <a:rPr lang="en-US" dirty="0"/>
              <a:t>Click to edit Master title style</a:t>
            </a:r>
          </a:p>
        </p:txBody>
      </p:sp>
      <p:sp>
        <p:nvSpPr>
          <p:cNvPr id="3" name="Slide Number Placeholder 18">
            <a:extLst>
              <a:ext uri="{FF2B5EF4-FFF2-40B4-BE49-F238E27FC236}">
                <a16:creationId xmlns:a16="http://schemas.microsoft.com/office/drawing/2014/main" id="{B89FA8AF-4619-4CA5-8E80-6CC43EF6DE71}"/>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6091081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EXAMPLE ONLY: Title with photo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025359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AAF8A33-D477-4C64-B58E-2BFB6268CFAE}"/>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54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3" name="Picture 2">
            <a:extLst>
              <a:ext uri="{FF2B5EF4-FFF2-40B4-BE49-F238E27FC236}">
                <a16:creationId xmlns:a16="http://schemas.microsoft.com/office/drawing/2014/main" id="{DEF7DF65-1ACC-42E3-A2AD-D1305A6B3952}"/>
              </a:ext>
            </a:extLst>
          </p:cNvPr>
          <p:cNvPicPr>
            <a:picLocks noChangeAspect="1"/>
          </p:cNvPicPr>
          <p:nvPr userDrawn="1"/>
        </p:nvPicPr>
        <p:blipFill>
          <a:blip r:embed="rId7"/>
          <a:stretch>
            <a:fillRect/>
          </a:stretch>
        </p:blipFill>
        <p:spPr>
          <a:xfrm>
            <a:off x="0" y="5435"/>
            <a:ext cx="12192000" cy="6852565"/>
          </a:xfrm>
          <a:prstGeom prst="rect">
            <a:avLst/>
          </a:prstGeom>
        </p:spPr>
      </p:pic>
      <p:sp>
        <p:nvSpPr>
          <p:cNvPr id="13" name="Rectangle 12"/>
          <p:cNvSpPr/>
          <p:nvPr userDrawn="1"/>
        </p:nvSpPr>
        <p:spPr bwMode="gray">
          <a:xfrm>
            <a:off x="150853" y="2057401"/>
            <a:ext cx="5486360" cy="3657600"/>
          </a:xfrm>
          <a:prstGeom prst="rect">
            <a:avLst/>
          </a:prstGeom>
          <a:solidFill>
            <a:schemeClr val="bg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R="0" lvl="0" indent="0" algn="ctr" defTabSz="914102" fontAlgn="base">
              <a:lnSpc>
                <a:spcPct val="90000"/>
              </a:lnSpc>
              <a:spcBef>
                <a:spcPct val="0"/>
              </a:spcBef>
              <a:spcAft>
                <a:spcPct val="0"/>
              </a:spcAft>
              <a:buClrTx/>
              <a:buSzTx/>
              <a:buFontTx/>
              <a:buNone/>
              <a:tabLst/>
            </a:pPr>
            <a:endParaRPr kumimoji="0" lang="en-US" sz="2353" b="0" i="0" u="none" strike="noStrike" kern="0" cap="none" spc="0" normalizeH="0" baseline="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6360" cy="2743426"/>
          </a:xfrm>
          <a:noFill/>
        </p:spPr>
        <p:txBody>
          <a:bodyPr vert="horz" lIns="137160" tIns="182880" rIns="146304" bIns="91440" rtlCol="0" anchor="t" anchorCtr="0">
            <a:normAutofit/>
          </a:bodyPr>
          <a:lstStyle>
            <a:lvl1pPr>
              <a:defRPr lang="en-US" sz="5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6360" cy="914400"/>
          </a:xfrm>
        </p:spPr>
        <p:txBody>
          <a:bodyPr lIns="137160" tIns="9144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8" name="Picture 17">
            <a:extLst>
              <a:ext uri="{FF2B5EF4-FFF2-40B4-BE49-F238E27FC236}">
                <a16:creationId xmlns:a16="http://schemas.microsoft.com/office/drawing/2014/main" id="{9E31B5DC-63A9-4472-80FC-ECF7724DE45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Tree>
    <p:extLst>
      <p:ext uri="{BB962C8B-B14F-4D97-AF65-F5344CB8AC3E}">
        <p14:creationId xmlns:p14="http://schemas.microsoft.com/office/powerpoint/2010/main" val="261318337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282254-6767-4295-BEA2-91C75E9F837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grpSp>
        <p:nvGrpSpPr>
          <p:cNvPr id="14" name="Group 13">
            <a:extLst>
              <a:ext uri="{FF2B5EF4-FFF2-40B4-BE49-F238E27FC236}">
                <a16:creationId xmlns:a16="http://schemas.microsoft.com/office/drawing/2014/main" id="{D0F93460-41FF-446B-B5E7-E51FAD091CF2}"/>
              </a:ext>
            </a:extLst>
          </p:cNvPr>
          <p:cNvGrpSpPr/>
          <p:nvPr userDrawn="1"/>
        </p:nvGrpSpPr>
        <p:grpSpPr>
          <a:xfrm>
            <a:off x="451632" y="5674050"/>
            <a:ext cx="2192613" cy="819051"/>
            <a:chOff x="812402" y="5510209"/>
            <a:chExt cx="2348481" cy="877153"/>
          </a:xfrm>
        </p:grpSpPr>
        <p:sp>
          <p:nvSpPr>
            <p:cNvPr id="15" name="TextBox 14">
              <a:extLst>
                <a:ext uri="{FF2B5EF4-FFF2-40B4-BE49-F238E27FC236}">
                  <a16:creationId xmlns:a16="http://schemas.microsoft.com/office/drawing/2014/main" id="{0AC064E2-D516-4C2A-AFD9-A7259DDEFD5F}"/>
                </a:ext>
              </a:extLst>
            </p:cNvPr>
            <p:cNvSpPr txBox="1"/>
            <p:nvPr/>
          </p:nvSpPr>
          <p:spPr>
            <a:xfrm>
              <a:off x="812402" y="5510209"/>
              <a:ext cx="1173506" cy="872504"/>
            </a:xfrm>
            <a:prstGeom prst="rect">
              <a:avLst/>
            </a:prstGeom>
            <a:noFill/>
          </p:spPr>
          <p:txBody>
            <a:bodyPr wrap="none" lIns="0" tIns="0" rIns="0" bIns="0" rtlCol="0">
              <a:spAutoFit/>
            </a:bodyPr>
            <a:lstStyle/>
            <a:p>
              <a:pPr defTabSz="896354">
                <a:defRPr/>
              </a:pPr>
              <a:r>
                <a:rPr lang="en-US" sz="5294" kern="0" spc="-98" err="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ocp</a:t>
              </a:r>
              <a:endParaRPr lang="en-US" sz="5294" kern="0" spc="-98">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B5B8D7BC-1B6B-4890-9A68-F9035DF61B61}"/>
                </a:ext>
              </a:extLst>
            </p:cNvPr>
            <p:cNvSpPr txBox="1"/>
            <p:nvPr/>
          </p:nvSpPr>
          <p:spPr>
            <a:xfrm>
              <a:off x="2194236" y="5776760"/>
              <a:ext cx="966647" cy="610602"/>
            </a:xfrm>
            <a:prstGeom prst="rect">
              <a:avLst/>
            </a:prstGeom>
            <a:noFill/>
          </p:spPr>
          <p:txBody>
            <a:bodyPr wrap="none" lIns="0" tIns="0" rIns="0" bIns="0" rtlCol="0">
              <a:spAutoFit/>
            </a:bodyPr>
            <a:lstStyle/>
            <a:p>
              <a:pPr defTabSz="896354">
                <a:lnSpc>
                  <a:spcPct val="90000"/>
                </a:lnSpc>
                <a:defRPr/>
              </a:pPr>
              <a:r>
                <a:rPr lang="en-US" sz="1372" kern="0">
                  <a:gradFill>
                    <a:gsLst>
                      <a:gs pos="2917">
                        <a:srgbClr val="FFFFFF"/>
                      </a:gs>
                      <a:gs pos="30000">
                        <a:srgbClr val="FFFFFF"/>
                      </a:gs>
                    </a:gsLst>
                    <a:lin ang="5400000" scaled="0"/>
                  </a:gradFill>
                </a:rPr>
                <a:t>One</a:t>
              </a:r>
            </a:p>
            <a:p>
              <a:pPr defTabSz="896354">
                <a:lnSpc>
                  <a:spcPct val="90000"/>
                </a:lnSpc>
                <a:defRPr/>
              </a:pPr>
              <a:r>
                <a:rPr lang="en-US" sz="1372" kern="0">
                  <a:gradFill>
                    <a:gsLst>
                      <a:gs pos="2917">
                        <a:srgbClr val="FFFFFF"/>
                      </a:gs>
                      <a:gs pos="30000">
                        <a:srgbClr val="FFFFFF"/>
                      </a:gs>
                    </a:gsLst>
                    <a:lin ang="5400000" scaled="0"/>
                  </a:gradFill>
                </a:rPr>
                <a:t>Commercial</a:t>
              </a:r>
            </a:p>
            <a:p>
              <a:pPr defTabSz="896354">
                <a:lnSpc>
                  <a:spcPct val="90000"/>
                </a:lnSpc>
                <a:defRPr/>
              </a:pPr>
              <a:r>
                <a:rPr lang="en-US" sz="1372" kern="0">
                  <a:gradFill>
                    <a:gsLst>
                      <a:gs pos="2917">
                        <a:srgbClr val="FFFFFF"/>
                      </a:gs>
                      <a:gs pos="30000">
                        <a:srgbClr val="FFFFFF"/>
                      </a:gs>
                    </a:gsLst>
                    <a:lin ang="5400000" scaled="0"/>
                  </a:gradFill>
                </a:rPr>
                <a:t>Partner</a:t>
              </a:r>
            </a:p>
          </p:txBody>
        </p:sp>
        <p:cxnSp>
          <p:nvCxnSpPr>
            <p:cNvPr id="17" name="Straight Connector 16">
              <a:extLst>
                <a:ext uri="{FF2B5EF4-FFF2-40B4-BE49-F238E27FC236}">
                  <a16:creationId xmlns:a16="http://schemas.microsoft.com/office/drawing/2014/main" id="{1617280A-13BB-4EFE-852D-DA9107EF0EF9}"/>
                </a:ext>
              </a:extLst>
            </p:cNvPr>
            <p:cNvCxnSpPr>
              <a:cxnSpLocks/>
            </p:cNvCxnSpPr>
            <p:nvPr/>
          </p:nvCxnSpPr>
          <p:spPr>
            <a:xfrm flipV="1">
              <a:off x="2070893" y="5794012"/>
              <a:ext cx="0" cy="521316"/>
            </a:xfrm>
            <a:prstGeom prst="line">
              <a:avLst/>
            </a:prstGeom>
            <a:noFill/>
            <a:ln w="9525" cap="flat" cmpd="sng" algn="ctr">
              <a:solidFill>
                <a:srgbClr val="FFFFFF"/>
              </a:solidFill>
              <a:prstDash val="solid"/>
              <a:headEnd type="none" w="lg" len="med"/>
              <a:tailEnd type="none" w="lg" len="med"/>
            </a:ln>
            <a:effectLst/>
          </p:spPr>
        </p:cxnSp>
      </p:grpSp>
    </p:spTree>
    <p:extLst>
      <p:ext uri="{BB962C8B-B14F-4D97-AF65-F5344CB8AC3E}">
        <p14:creationId xmlns:p14="http://schemas.microsoft.com/office/powerpoint/2010/main" val="480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5" name="Picture 4"/>
          <p:cNvPicPr>
            <a:picLocks noChangeAspect="1"/>
          </p:cNvPicPr>
          <p:nvPr userDrawn="1"/>
        </p:nvPicPr>
        <p:blipFill>
          <a:blip r:embed="rId3"/>
          <a:stretch>
            <a:fillRect/>
          </a:stretch>
        </p:blipFill>
        <p:spPr bwMode="black">
          <a:xfrm>
            <a:off x="448212" y="470067"/>
            <a:ext cx="1454257" cy="304828"/>
          </a:xfrm>
          <a:prstGeom prst="rect">
            <a:avLst/>
          </a:prstGeom>
        </p:spPr>
      </p:pic>
      <p:grpSp>
        <p:nvGrpSpPr>
          <p:cNvPr id="20" name="Group 19">
            <a:extLst>
              <a:ext uri="{FF2B5EF4-FFF2-40B4-BE49-F238E27FC236}">
                <a16:creationId xmlns:a16="http://schemas.microsoft.com/office/drawing/2014/main" id="{88B88CE9-2318-4EA7-B40C-F52A2DC60F8A}"/>
              </a:ext>
            </a:extLst>
          </p:cNvPr>
          <p:cNvGrpSpPr/>
          <p:nvPr userDrawn="1"/>
        </p:nvGrpSpPr>
        <p:grpSpPr>
          <a:xfrm>
            <a:off x="448213" y="5735314"/>
            <a:ext cx="2246174" cy="829385"/>
            <a:chOff x="812402" y="5510209"/>
            <a:chExt cx="2309949" cy="852812"/>
          </a:xfrm>
        </p:grpSpPr>
        <p:sp>
          <p:nvSpPr>
            <p:cNvPr id="21" name="TextBox 20">
              <a:extLst>
                <a:ext uri="{FF2B5EF4-FFF2-40B4-BE49-F238E27FC236}">
                  <a16:creationId xmlns:a16="http://schemas.microsoft.com/office/drawing/2014/main" id="{68CDC207-242E-48D1-89C7-9B73DEAFC6F9}"/>
                </a:ext>
              </a:extLst>
            </p:cNvPr>
            <p:cNvSpPr txBox="1"/>
            <p:nvPr/>
          </p:nvSpPr>
          <p:spPr>
            <a:xfrm>
              <a:off x="812402" y="5510209"/>
              <a:ext cx="1126729" cy="837723"/>
            </a:xfrm>
            <a:prstGeom prst="rect">
              <a:avLst/>
            </a:prstGeom>
            <a:noFill/>
          </p:spPr>
          <p:txBody>
            <a:bodyPr wrap="none" lIns="0" tIns="0" rIns="0" bIns="0" rtlCol="0">
              <a:spAutoFit/>
            </a:bodyPr>
            <a:lstStyle/>
            <a:p>
              <a:pPr defTabSz="896354">
                <a:defRPr/>
              </a:pPr>
              <a:r>
                <a:rPr lang="en-US" sz="5294" kern="0" spc="-98" err="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ocp</a:t>
              </a:r>
              <a:endParaRPr lang="en-US" sz="5294" kern="0" spc="-9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988024C4-1DF5-4D52-8F74-EDD268839E20}"/>
                </a:ext>
              </a:extLst>
            </p:cNvPr>
            <p:cNvSpPr txBox="1"/>
            <p:nvPr/>
          </p:nvSpPr>
          <p:spPr>
            <a:xfrm>
              <a:off x="2194236" y="5776760"/>
              <a:ext cx="928115" cy="586261"/>
            </a:xfrm>
            <a:prstGeom prst="rect">
              <a:avLst/>
            </a:prstGeom>
            <a:noFill/>
          </p:spPr>
          <p:txBody>
            <a:bodyPr wrap="none" lIns="0" tIns="0" rIns="0" bIns="0" rtlCol="0">
              <a:spAutoFit/>
            </a:bodyPr>
            <a:lstStyle/>
            <a:p>
              <a:pPr defTabSz="896354">
                <a:lnSpc>
                  <a:spcPct val="90000"/>
                </a:lnSpc>
                <a:defRPr/>
              </a:pPr>
              <a:r>
                <a:rPr lang="en-US" sz="1372" kern="0">
                  <a:gradFill>
                    <a:gsLst>
                      <a:gs pos="2917">
                        <a:srgbClr val="353535"/>
                      </a:gs>
                      <a:gs pos="30000">
                        <a:srgbClr val="353535"/>
                      </a:gs>
                    </a:gsLst>
                    <a:lin ang="5400000" scaled="0"/>
                  </a:gradFill>
                </a:rPr>
                <a:t>One</a:t>
              </a:r>
            </a:p>
            <a:p>
              <a:pPr defTabSz="896354">
                <a:lnSpc>
                  <a:spcPct val="90000"/>
                </a:lnSpc>
                <a:defRPr/>
              </a:pPr>
              <a:r>
                <a:rPr lang="en-US" sz="1372" kern="0">
                  <a:gradFill>
                    <a:gsLst>
                      <a:gs pos="2917">
                        <a:srgbClr val="353535"/>
                      </a:gs>
                      <a:gs pos="30000">
                        <a:srgbClr val="353535"/>
                      </a:gs>
                    </a:gsLst>
                    <a:lin ang="5400000" scaled="0"/>
                  </a:gradFill>
                </a:rPr>
                <a:t>Commercial</a:t>
              </a:r>
            </a:p>
            <a:p>
              <a:pPr defTabSz="896354">
                <a:lnSpc>
                  <a:spcPct val="90000"/>
                </a:lnSpc>
                <a:defRPr/>
              </a:pPr>
              <a:r>
                <a:rPr lang="en-US" sz="1372" kern="0">
                  <a:gradFill>
                    <a:gsLst>
                      <a:gs pos="2917">
                        <a:srgbClr val="353535"/>
                      </a:gs>
                      <a:gs pos="30000">
                        <a:srgbClr val="353535"/>
                      </a:gs>
                    </a:gsLst>
                    <a:lin ang="5400000" scaled="0"/>
                  </a:gradFill>
                </a:rPr>
                <a:t>Partner</a:t>
              </a:r>
            </a:p>
          </p:txBody>
        </p:sp>
        <p:cxnSp>
          <p:nvCxnSpPr>
            <p:cNvPr id="23" name="Straight Connector 22">
              <a:extLst>
                <a:ext uri="{FF2B5EF4-FFF2-40B4-BE49-F238E27FC236}">
                  <a16:creationId xmlns:a16="http://schemas.microsoft.com/office/drawing/2014/main" id="{71E38FFA-6022-46DE-8AFB-971DA6885888}"/>
                </a:ext>
              </a:extLst>
            </p:cNvPr>
            <p:cNvCxnSpPr>
              <a:cxnSpLocks/>
            </p:cNvCxnSpPr>
            <p:nvPr/>
          </p:nvCxnSpPr>
          <p:spPr>
            <a:xfrm flipV="1">
              <a:off x="2070893" y="5794012"/>
              <a:ext cx="0" cy="521316"/>
            </a:xfrm>
            <a:prstGeom prst="line">
              <a:avLst/>
            </a:prstGeom>
            <a:noFill/>
            <a:ln w="9525" cap="flat" cmpd="sng" algn="ctr">
              <a:solidFill>
                <a:srgbClr val="353535"/>
              </a:solidFill>
              <a:prstDash val="solid"/>
              <a:headEnd type="none" w="lg" len="med"/>
              <a:tailEnd type="none" w="lg" len="med"/>
            </a:ln>
            <a:effectLst/>
          </p:spPr>
        </p:cxnSp>
      </p:grpSp>
    </p:spTree>
    <p:extLst>
      <p:ext uri="{BB962C8B-B14F-4D97-AF65-F5344CB8AC3E}">
        <p14:creationId xmlns:p14="http://schemas.microsoft.com/office/powerpoint/2010/main" val="25319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6" name="Group 5">
            <a:extLst>
              <a:ext uri="{FF2B5EF4-FFF2-40B4-BE49-F238E27FC236}">
                <a16:creationId xmlns:a16="http://schemas.microsoft.com/office/drawing/2014/main" id="{D59487D8-A4FD-4E5A-9CAB-3EE384213F9D}"/>
              </a:ext>
            </a:extLst>
          </p:cNvPr>
          <p:cNvGrpSpPr/>
          <p:nvPr userDrawn="1"/>
        </p:nvGrpSpPr>
        <p:grpSpPr>
          <a:xfrm>
            <a:off x="440942" y="5670378"/>
            <a:ext cx="2254853" cy="831504"/>
            <a:chOff x="812402" y="5510209"/>
            <a:chExt cx="2300068" cy="848058"/>
          </a:xfrm>
        </p:grpSpPr>
        <p:sp>
          <p:nvSpPr>
            <p:cNvPr id="7" name="TextBox 6">
              <a:extLst>
                <a:ext uri="{FF2B5EF4-FFF2-40B4-BE49-F238E27FC236}">
                  <a16:creationId xmlns:a16="http://schemas.microsoft.com/office/drawing/2014/main" id="{5473510F-8DA8-473D-8CAA-0706947544F6}"/>
                </a:ext>
              </a:extLst>
            </p:cNvPr>
            <p:cNvSpPr txBox="1"/>
            <p:nvPr/>
          </p:nvSpPr>
          <p:spPr>
            <a:xfrm>
              <a:off x="812402" y="5510209"/>
              <a:ext cx="1117591" cy="830929"/>
            </a:xfrm>
            <a:prstGeom prst="rect">
              <a:avLst/>
            </a:prstGeom>
            <a:noFill/>
          </p:spPr>
          <p:txBody>
            <a:bodyPr wrap="none" lIns="0" tIns="0" rIns="0" bIns="0" rtlCol="0">
              <a:spAutoFit/>
            </a:bodyPr>
            <a:lstStyle/>
            <a:p>
              <a:pPr defTabSz="914367"/>
              <a:r>
                <a:rPr lang="en-US" sz="5294" spc="-98" err="1">
                  <a:solidFill>
                    <a:prstClr val="white"/>
                  </a:solidFill>
                  <a:latin typeface="Segoe UI Semibold" panose="020B0702040204020203" pitchFamily="34" charset="0"/>
                  <a:cs typeface="Segoe UI Semibold" panose="020B0702040204020203" pitchFamily="34" charset="0"/>
                </a:rPr>
                <a:t>ocp</a:t>
              </a:r>
              <a:endParaRPr lang="en-US" sz="5294" spc="-98">
                <a:solidFill>
                  <a:prstClr val="white"/>
                </a:soli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62BA0427-65BD-40E8-B31F-29103DEB8CD7}"/>
                </a:ext>
              </a:extLst>
            </p:cNvPr>
            <p:cNvSpPr txBox="1"/>
            <p:nvPr/>
          </p:nvSpPr>
          <p:spPr>
            <a:xfrm>
              <a:off x="2194236" y="5776760"/>
              <a:ext cx="918234" cy="581507"/>
            </a:xfrm>
            <a:prstGeom prst="rect">
              <a:avLst/>
            </a:prstGeom>
            <a:noFill/>
          </p:spPr>
          <p:txBody>
            <a:bodyPr wrap="none" lIns="0" tIns="0" rIns="0" bIns="0" rtlCol="0">
              <a:spAutoFit/>
            </a:bodyPr>
            <a:lstStyle/>
            <a:p>
              <a:pPr defTabSz="914367">
                <a:lnSpc>
                  <a:spcPct val="90000"/>
                </a:lnSpc>
              </a:pPr>
              <a:r>
                <a:rPr lang="en-US" sz="1372">
                  <a:solidFill>
                    <a:prstClr val="white"/>
                  </a:solidFill>
                </a:rPr>
                <a:t>One</a:t>
              </a:r>
            </a:p>
            <a:p>
              <a:pPr defTabSz="914367">
                <a:lnSpc>
                  <a:spcPct val="90000"/>
                </a:lnSpc>
              </a:pPr>
              <a:r>
                <a:rPr lang="en-US" sz="1372">
                  <a:solidFill>
                    <a:prstClr val="white"/>
                  </a:solidFill>
                </a:rPr>
                <a:t>Commercial</a:t>
              </a:r>
            </a:p>
            <a:p>
              <a:pPr defTabSz="914367">
                <a:lnSpc>
                  <a:spcPct val="90000"/>
                </a:lnSpc>
              </a:pPr>
              <a:r>
                <a:rPr lang="en-US" sz="1372">
                  <a:solidFill>
                    <a:prstClr val="white"/>
                  </a:solidFill>
                </a:rPr>
                <a:t>Partner</a:t>
              </a:r>
            </a:p>
          </p:txBody>
        </p:sp>
        <p:cxnSp>
          <p:nvCxnSpPr>
            <p:cNvPr id="10" name="Straight Connector 9">
              <a:extLst>
                <a:ext uri="{FF2B5EF4-FFF2-40B4-BE49-F238E27FC236}">
                  <a16:creationId xmlns:a16="http://schemas.microsoft.com/office/drawing/2014/main" id="{B3B00E07-7438-41DA-94B7-93DB267AD7E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5793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_Title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CE036-6D75-4A6B-9C3C-34BCD03AA6BB}"/>
              </a:ext>
            </a:extLst>
          </p:cNvPr>
          <p:cNvPicPr>
            <a:picLocks noChangeAspect="1"/>
          </p:cNvPicPr>
          <p:nvPr userDrawn="1"/>
        </p:nvPicPr>
        <p:blipFill>
          <a:blip r:embed="rId2"/>
          <a:stretch>
            <a:fillRect/>
          </a:stretch>
        </p:blipFill>
        <p:spPr>
          <a:xfrm>
            <a:off x="269301" y="321271"/>
            <a:ext cx="1637475" cy="602420"/>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grpSp>
        <p:nvGrpSpPr>
          <p:cNvPr id="16" name="Group 15">
            <a:extLst>
              <a:ext uri="{FF2B5EF4-FFF2-40B4-BE49-F238E27FC236}">
                <a16:creationId xmlns:a16="http://schemas.microsoft.com/office/drawing/2014/main" id="{8BF3B7ED-BA9D-4779-90C3-8C2354EC6467}"/>
              </a:ext>
            </a:extLst>
          </p:cNvPr>
          <p:cNvGrpSpPr/>
          <p:nvPr userDrawn="1"/>
        </p:nvGrpSpPr>
        <p:grpSpPr>
          <a:xfrm>
            <a:off x="448213" y="5670898"/>
            <a:ext cx="2257161" cy="831504"/>
            <a:chOff x="812402" y="5510209"/>
            <a:chExt cx="2302422" cy="848058"/>
          </a:xfrm>
        </p:grpSpPr>
        <p:sp>
          <p:nvSpPr>
            <p:cNvPr id="17" name="TextBox 16">
              <a:extLst>
                <a:ext uri="{FF2B5EF4-FFF2-40B4-BE49-F238E27FC236}">
                  <a16:creationId xmlns:a16="http://schemas.microsoft.com/office/drawing/2014/main" id="{FFFAF800-CBB3-49AB-9536-DF5EFC42BA9C}"/>
                </a:ext>
              </a:extLst>
            </p:cNvPr>
            <p:cNvSpPr txBox="1"/>
            <p:nvPr/>
          </p:nvSpPr>
          <p:spPr>
            <a:xfrm>
              <a:off x="812402" y="5510209"/>
              <a:ext cx="1117590" cy="830929"/>
            </a:xfrm>
            <a:prstGeom prst="rect">
              <a:avLst/>
            </a:prstGeom>
            <a:noFill/>
          </p:spPr>
          <p:txBody>
            <a:bodyPr wrap="none" lIns="0" tIns="0" rIns="0" bIns="0" rtlCol="0">
              <a:spAutoFit/>
            </a:bodyPr>
            <a:lstStyle/>
            <a:p>
              <a:pPr defTabSz="896354">
                <a:defRPr/>
              </a:pPr>
              <a:r>
                <a:rPr lang="en-US" sz="5294" kern="0" spc="-98" err="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ocp</a:t>
              </a:r>
              <a:endParaRPr lang="en-US" sz="5294" kern="0" spc="-9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339585E9-301C-4C76-BF0E-348006D71687}"/>
                </a:ext>
              </a:extLst>
            </p:cNvPr>
            <p:cNvSpPr txBox="1"/>
            <p:nvPr/>
          </p:nvSpPr>
          <p:spPr>
            <a:xfrm>
              <a:off x="2194236" y="5776760"/>
              <a:ext cx="920588" cy="581507"/>
            </a:xfrm>
            <a:prstGeom prst="rect">
              <a:avLst/>
            </a:prstGeom>
            <a:noFill/>
          </p:spPr>
          <p:txBody>
            <a:bodyPr wrap="none" lIns="0" tIns="0" rIns="0" bIns="0" rtlCol="0">
              <a:spAutoFit/>
            </a:bodyPr>
            <a:lstStyle/>
            <a:p>
              <a:pPr defTabSz="896354">
                <a:lnSpc>
                  <a:spcPct val="90000"/>
                </a:lnSpc>
                <a:defRPr/>
              </a:pPr>
              <a:r>
                <a:rPr lang="en-US" sz="1372" kern="0">
                  <a:gradFill>
                    <a:gsLst>
                      <a:gs pos="2917">
                        <a:srgbClr val="353535"/>
                      </a:gs>
                      <a:gs pos="30000">
                        <a:srgbClr val="353535"/>
                      </a:gs>
                    </a:gsLst>
                    <a:lin ang="5400000" scaled="0"/>
                  </a:gradFill>
                </a:rPr>
                <a:t>One</a:t>
              </a:r>
            </a:p>
            <a:p>
              <a:pPr defTabSz="896354">
                <a:lnSpc>
                  <a:spcPct val="90000"/>
                </a:lnSpc>
                <a:defRPr/>
              </a:pPr>
              <a:r>
                <a:rPr lang="en-US" sz="1372" kern="0">
                  <a:gradFill>
                    <a:gsLst>
                      <a:gs pos="2917">
                        <a:srgbClr val="353535"/>
                      </a:gs>
                      <a:gs pos="30000">
                        <a:srgbClr val="353535"/>
                      </a:gs>
                    </a:gsLst>
                    <a:lin ang="5400000" scaled="0"/>
                  </a:gradFill>
                </a:rPr>
                <a:t>Commercial</a:t>
              </a:r>
            </a:p>
            <a:p>
              <a:pPr defTabSz="896354">
                <a:lnSpc>
                  <a:spcPct val="90000"/>
                </a:lnSpc>
                <a:defRPr/>
              </a:pPr>
              <a:r>
                <a:rPr lang="en-US" sz="1372" kern="0">
                  <a:gradFill>
                    <a:gsLst>
                      <a:gs pos="2917">
                        <a:srgbClr val="353535"/>
                      </a:gs>
                      <a:gs pos="30000">
                        <a:srgbClr val="353535"/>
                      </a:gs>
                    </a:gsLst>
                    <a:lin ang="5400000" scaled="0"/>
                  </a:gradFill>
                </a:rPr>
                <a:t>Partner</a:t>
              </a:r>
            </a:p>
          </p:txBody>
        </p:sp>
        <p:cxnSp>
          <p:nvCxnSpPr>
            <p:cNvPr id="19" name="Straight Connector 18">
              <a:extLst>
                <a:ext uri="{FF2B5EF4-FFF2-40B4-BE49-F238E27FC236}">
                  <a16:creationId xmlns:a16="http://schemas.microsoft.com/office/drawing/2014/main" id="{42E84B75-4520-4DF5-A4E4-378D9B14843E}"/>
                </a:ext>
              </a:extLst>
            </p:cNvPr>
            <p:cNvCxnSpPr>
              <a:cxnSpLocks/>
            </p:cNvCxnSpPr>
            <p:nvPr/>
          </p:nvCxnSpPr>
          <p:spPr>
            <a:xfrm flipV="1">
              <a:off x="2070893" y="5794012"/>
              <a:ext cx="0" cy="521316"/>
            </a:xfrm>
            <a:prstGeom prst="line">
              <a:avLst/>
            </a:prstGeom>
            <a:noFill/>
            <a:ln w="9525" cap="flat" cmpd="sng" algn="ctr">
              <a:solidFill>
                <a:srgbClr val="353535"/>
              </a:solidFill>
              <a:prstDash val="solid"/>
              <a:headEnd type="none" w="lg" len="med"/>
              <a:tailEnd type="none" w="lg" len="med"/>
            </a:ln>
            <a:effectLst/>
          </p:spPr>
        </p:cxnSp>
      </p:grpSp>
    </p:spTree>
    <p:extLst>
      <p:ext uri="{BB962C8B-B14F-4D97-AF65-F5344CB8AC3E}">
        <p14:creationId xmlns:p14="http://schemas.microsoft.com/office/powerpoint/2010/main" val="1172328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8" name="Picture 7"/>
          <p:cNvPicPr>
            <a:picLocks noChangeAspect="1"/>
          </p:cNvPicPr>
          <p:nvPr userDrawn="1"/>
        </p:nvPicPr>
        <p:blipFill rotWithShape="1">
          <a:blip r:embed="rId3"/>
          <a:srcRect l="35520" t="1088" r="1" b="2202"/>
          <a:stretch/>
        </p:blipFill>
        <p:spPr>
          <a:xfrm>
            <a:off x="5331798" y="0"/>
            <a:ext cx="6860202" cy="6858973"/>
          </a:xfrm>
          <a:prstGeom prst="rect">
            <a:avLst/>
          </a:prstGeom>
        </p:spPr>
      </p:pic>
    </p:spTree>
    <p:extLst>
      <p:ext uri="{BB962C8B-B14F-4D97-AF65-F5344CB8AC3E}">
        <p14:creationId xmlns:p14="http://schemas.microsoft.com/office/powerpoint/2010/main" val="86521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solidFill>
                  <a:schemeClr val="tx1"/>
                </a:soli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6" name="Picture 5">
            <a:extLst>
              <a:ext uri="{FF2B5EF4-FFF2-40B4-BE49-F238E27FC236}">
                <a16:creationId xmlns:a16="http://schemas.microsoft.com/office/drawing/2014/main" id="{1CC9C0E4-6FDA-42B2-9C24-A71D3773E5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881" r="3864"/>
          <a:stretch/>
        </p:blipFill>
        <p:spPr>
          <a:xfrm>
            <a:off x="5333353" y="0"/>
            <a:ext cx="6858646" cy="6858973"/>
          </a:xfrm>
          <a:prstGeom prst="rect">
            <a:avLst/>
          </a:prstGeom>
        </p:spPr>
      </p:pic>
      <p:grpSp>
        <p:nvGrpSpPr>
          <p:cNvPr id="7" name="Group 6">
            <a:extLst>
              <a:ext uri="{FF2B5EF4-FFF2-40B4-BE49-F238E27FC236}">
                <a16:creationId xmlns:a16="http://schemas.microsoft.com/office/drawing/2014/main" id="{E1CC1813-C55A-4A1D-92F1-7D2FE9935256}"/>
              </a:ext>
            </a:extLst>
          </p:cNvPr>
          <p:cNvGrpSpPr/>
          <p:nvPr userDrawn="1"/>
        </p:nvGrpSpPr>
        <p:grpSpPr>
          <a:xfrm>
            <a:off x="440942" y="5670378"/>
            <a:ext cx="2254853" cy="831504"/>
            <a:chOff x="812402" y="5510209"/>
            <a:chExt cx="2300068" cy="848058"/>
          </a:xfrm>
        </p:grpSpPr>
        <p:sp>
          <p:nvSpPr>
            <p:cNvPr id="8" name="TextBox 7">
              <a:extLst>
                <a:ext uri="{FF2B5EF4-FFF2-40B4-BE49-F238E27FC236}">
                  <a16:creationId xmlns:a16="http://schemas.microsoft.com/office/drawing/2014/main" id="{B34B084C-3A39-4FBD-BBBF-D0494BF80C32}"/>
                </a:ext>
              </a:extLst>
            </p:cNvPr>
            <p:cNvSpPr txBox="1"/>
            <p:nvPr/>
          </p:nvSpPr>
          <p:spPr>
            <a:xfrm>
              <a:off x="812402" y="5510209"/>
              <a:ext cx="1117591" cy="830929"/>
            </a:xfrm>
            <a:prstGeom prst="rect">
              <a:avLst/>
            </a:prstGeom>
            <a:noFill/>
          </p:spPr>
          <p:txBody>
            <a:bodyPr wrap="none" lIns="0" tIns="0" rIns="0" bIns="0" rtlCol="0">
              <a:spAutoFit/>
            </a:bodyPr>
            <a:lstStyle/>
            <a:p>
              <a:pPr defTabSz="914367"/>
              <a:r>
                <a:rPr lang="en-US" sz="5294" spc="-98" err="1">
                  <a:solidFill>
                    <a:prstClr val="white"/>
                  </a:solidFill>
                  <a:latin typeface="Segoe UI Semibold" panose="020B0702040204020203" pitchFamily="34" charset="0"/>
                  <a:cs typeface="Segoe UI Semibold" panose="020B0702040204020203" pitchFamily="34" charset="0"/>
                </a:rPr>
                <a:t>ocp</a:t>
              </a:r>
              <a:endParaRPr lang="en-US" sz="5294" spc="-98">
                <a:solidFill>
                  <a:prstClr val="white"/>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13A0294E-4598-4E10-8407-837C5392DE19}"/>
                </a:ext>
              </a:extLst>
            </p:cNvPr>
            <p:cNvSpPr txBox="1"/>
            <p:nvPr/>
          </p:nvSpPr>
          <p:spPr>
            <a:xfrm>
              <a:off x="2194236" y="5776760"/>
              <a:ext cx="918234" cy="581507"/>
            </a:xfrm>
            <a:prstGeom prst="rect">
              <a:avLst/>
            </a:prstGeom>
            <a:noFill/>
          </p:spPr>
          <p:txBody>
            <a:bodyPr wrap="none" lIns="0" tIns="0" rIns="0" bIns="0" rtlCol="0">
              <a:spAutoFit/>
            </a:bodyPr>
            <a:lstStyle/>
            <a:p>
              <a:pPr defTabSz="914367">
                <a:lnSpc>
                  <a:spcPct val="90000"/>
                </a:lnSpc>
              </a:pPr>
              <a:r>
                <a:rPr lang="en-US" sz="1372">
                  <a:solidFill>
                    <a:prstClr val="white"/>
                  </a:solidFill>
                </a:rPr>
                <a:t>One</a:t>
              </a:r>
            </a:p>
            <a:p>
              <a:pPr defTabSz="914367">
                <a:lnSpc>
                  <a:spcPct val="90000"/>
                </a:lnSpc>
              </a:pPr>
              <a:r>
                <a:rPr lang="en-US" sz="1372">
                  <a:solidFill>
                    <a:prstClr val="white"/>
                  </a:solidFill>
                </a:rPr>
                <a:t>Commercial</a:t>
              </a:r>
            </a:p>
            <a:p>
              <a:pPr defTabSz="914367">
                <a:lnSpc>
                  <a:spcPct val="90000"/>
                </a:lnSpc>
              </a:pPr>
              <a:r>
                <a:rPr lang="en-US" sz="1372">
                  <a:solidFill>
                    <a:prstClr val="white"/>
                  </a:solidFill>
                </a:rPr>
                <a:t>Partner</a:t>
              </a:r>
            </a:p>
          </p:txBody>
        </p:sp>
        <p:cxnSp>
          <p:nvCxnSpPr>
            <p:cNvPr id="11" name="Straight Connector 10">
              <a:extLst>
                <a:ext uri="{FF2B5EF4-FFF2-40B4-BE49-F238E27FC236}">
                  <a16:creationId xmlns:a16="http://schemas.microsoft.com/office/drawing/2014/main" id="{D807021C-9230-4BA0-945A-0E3F9073F812}"/>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2398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7949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525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6790983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101742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userDrawn="1"/>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9244" y="198359"/>
            <a:ext cx="1947103" cy="716042"/>
          </a:xfrm>
          <a:prstGeom prst="rect">
            <a:avLst/>
          </a:prstGeom>
        </p:spPr>
      </p:pic>
    </p:spTree>
    <p:extLst>
      <p:ext uri="{BB962C8B-B14F-4D97-AF65-F5344CB8AC3E}">
        <p14:creationId xmlns:p14="http://schemas.microsoft.com/office/powerpoint/2010/main" val="322953964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175224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4085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Semilight" panose="020B0402040204020203" pitchFamily="34" charset="0"/>
              </a:defRPr>
            </a:lvl1pPr>
          </a:lstStyle>
          <a:p>
            <a:r>
              <a:rPr lang="en-US"/>
              <a:t>Video title</a:t>
            </a:r>
          </a:p>
        </p:txBody>
      </p:sp>
    </p:spTree>
    <p:extLst>
      <p:ext uri="{BB962C8B-B14F-4D97-AF65-F5344CB8AC3E}">
        <p14:creationId xmlns:p14="http://schemas.microsoft.com/office/powerpoint/2010/main" val="236018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26527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6257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5480127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001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40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05474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prstClr val="white"/>
                    </a:gs>
                    <a:gs pos="100000">
                      <a:prstClr val="white"/>
                    </a:gs>
                  </a:gsLst>
                  <a:lin ang="5400000" scaled="0"/>
                </a:gradFill>
                <a:cs typeface="Segoe UI Semilight" panose="020B0402040204020203"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90198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227073" y="1600201"/>
            <a:ext cx="11356757" cy="4577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418206187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3537460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D69EB0-0967-4E78-8CDF-12C904B46383}"/>
              </a:ext>
            </a:extLst>
          </p:cNvPr>
          <p:cNvPicPr>
            <a:picLocks noChangeAspect="1"/>
          </p:cNvPicPr>
          <p:nvPr userDrawn="1"/>
        </p:nvPicPr>
        <p:blipFill rotWithShape="1">
          <a:blip r:embed="rId2"/>
          <a:srcRect l="618" t="36383" b="30730"/>
          <a:stretch/>
        </p:blipFill>
        <p:spPr>
          <a:xfrm>
            <a:off x="1" y="1187621"/>
            <a:ext cx="12191999" cy="2689656"/>
          </a:xfrm>
          <a:custGeom>
            <a:avLst/>
            <a:gdLst>
              <a:gd name="connsiteX0" fmla="*/ 0 w 12191999"/>
              <a:gd name="connsiteY0" fmla="*/ 0 h 2689656"/>
              <a:gd name="connsiteX1" fmla="*/ 12191999 w 12191999"/>
              <a:gd name="connsiteY1" fmla="*/ 0 h 2689656"/>
              <a:gd name="connsiteX2" fmla="*/ 12191999 w 12191999"/>
              <a:gd name="connsiteY2" fmla="*/ 2689656 h 2689656"/>
              <a:gd name="connsiteX3" fmla="*/ 0 w 12191999"/>
              <a:gd name="connsiteY3" fmla="*/ 2689656 h 2689656"/>
            </a:gdLst>
            <a:ahLst/>
            <a:cxnLst>
              <a:cxn ang="0">
                <a:pos x="connsiteX0" y="connsiteY0"/>
              </a:cxn>
              <a:cxn ang="0">
                <a:pos x="connsiteX1" y="connsiteY1"/>
              </a:cxn>
              <a:cxn ang="0">
                <a:pos x="connsiteX2" y="connsiteY2"/>
              </a:cxn>
              <a:cxn ang="0">
                <a:pos x="connsiteX3" y="connsiteY3"/>
              </a:cxn>
            </a:cxnLst>
            <a:rect l="l" t="t" r="r" b="b"/>
            <a:pathLst>
              <a:path w="12191999" h="2689656">
                <a:moveTo>
                  <a:pt x="0" y="0"/>
                </a:moveTo>
                <a:lnTo>
                  <a:pt x="12191999" y="0"/>
                </a:lnTo>
                <a:lnTo>
                  <a:pt x="12191999" y="2689656"/>
                </a:lnTo>
                <a:lnTo>
                  <a:pt x="0" y="2689656"/>
                </a:lnTo>
                <a:close/>
              </a:path>
            </a:pathLst>
          </a:custGeom>
        </p:spPr>
      </p:pic>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
        <p:nvSpPr>
          <p:cNvPr id="10" name="Title 1"/>
          <p:cNvSpPr>
            <a:spLocks noGrp="1"/>
          </p:cNvSpPr>
          <p:nvPr>
            <p:ph type="title" hasCustomPrompt="1"/>
          </p:nvPr>
        </p:nvSpPr>
        <p:spPr bwMode="auto">
          <a:xfrm>
            <a:off x="1160997" y="4192673"/>
            <a:ext cx="9860673" cy="581156"/>
          </a:xfrm>
          <a:noFill/>
        </p:spPr>
        <p:txBody>
          <a:bodyPr lIns="146304" tIns="91440" rIns="146304" bIns="91440" anchor="t" anchorCtr="0"/>
          <a:lstStyle>
            <a:lvl1pPr algn="ctr">
              <a:defRPr lang="en-US" sz="2745" dirty="0">
                <a:latin typeface="+mn-lt"/>
              </a:defRPr>
            </a:lvl1pPr>
          </a:lstStyle>
          <a:p>
            <a:r>
              <a:rPr lang="en-US"/>
              <a:t>Event name here</a:t>
            </a:r>
          </a:p>
        </p:txBody>
      </p:sp>
      <p:sp>
        <p:nvSpPr>
          <p:cNvPr id="11" name="Text Placeholder 2"/>
          <p:cNvSpPr>
            <a:spLocks noGrp="1"/>
          </p:cNvSpPr>
          <p:nvPr>
            <p:ph type="body" sz="quarter" idx="14" hasCustomPrompt="1"/>
          </p:nvPr>
        </p:nvSpPr>
        <p:spPr bwMode="auto">
          <a:xfrm>
            <a:off x="2953067" y="4882664"/>
            <a:ext cx="6276530" cy="564939"/>
          </a:xfrm>
        </p:spPr>
        <p:txBody>
          <a:bodyPr tIns="109728" bIns="109728">
            <a:noAutofit/>
          </a:bodyPr>
          <a:lstStyle>
            <a:lvl1pPr marL="0" indent="0" algn="ctr">
              <a:spcBef>
                <a:spcPts val="0"/>
              </a:spcBef>
              <a:buNone/>
              <a:defRPr sz="1567" baseline="0">
                <a:gradFill>
                  <a:gsLst>
                    <a:gs pos="84066">
                      <a:srgbClr val="000000"/>
                    </a:gs>
                    <a:gs pos="57576">
                      <a:srgbClr val="000000"/>
                    </a:gs>
                  </a:gsLst>
                  <a:lin ang="5400000" scaled="0"/>
                </a:gradFill>
                <a:latin typeface="+mn-lt"/>
              </a:defRPr>
            </a:lvl1pPr>
          </a:lstStyle>
          <a:p>
            <a:pPr lvl="0"/>
            <a:r>
              <a:rPr lang="en-US"/>
              <a:t>City | Date</a:t>
            </a:r>
          </a:p>
        </p:txBody>
      </p:sp>
      <p:sp>
        <p:nvSpPr>
          <p:cNvPr id="7" name="Rectangle 6"/>
          <p:cNvSpPr/>
          <p:nvPr userDrawn="1"/>
        </p:nvSpPr>
        <p:spPr bwMode="auto">
          <a:xfrm>
            <a:off x="1" y="1187621"/>
            <a:ext cx="6544213" cy="2689656"/>
          </a:xfrm>
          <a:prstGeom prst="rect">
            <a:avLst/>
          </a:prstGeom>
          <a:gradFill flip="none" rotWithShape="1">
            <a:gsLst>
              <a:gs pos="0">
                <a:schemeClr val="tx2"/>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191757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6701" y="266702"/>
            <a:ext cx="11658380" cy="723899"/>
          </a:xfrm>
        </p:spPr>
        <p:txBody>
          <a:bodyPr/>
          <a:lstStyle/>
          <a:p>
            <a:r>
              <a:rPr lang="en-US"/>
              <a:t>Click to edit Master title style</a:t>
            </a:r>
          </a:p>
        </p:txBody>
      </p:sp>
      <p:sp>
        <p:nvSpPr>
          <p:cNvPr id="9" name="Slide Number Placeholder 3"/>
          <p:cNvSpPr>
            <a:spLocks noGrp="1"/>
          </p:cNvSpPr>
          <p:nvPr>
            <p:ph type="sldNum" sz="quarter" idx="11"/>
          </p:nvPr>
        </p:nvSpPr>
        <p:spPr>
          <a:xfrm>
            <a:off x="11794736" y="6501922"/>
            <a:ext cx="137858" cy="123111"/>
          </a:xfrm>
        </p:spPr>
        <p:txBody>
          <a:bodyPr/>
          <a:lstStyle/>
          <a:p>
            <a:pPr defTabSz="914367"/>
            <a:fld id="{3343CE20-D32F-4F64-826F-FE9A88C714C8}"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0458218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9244" y="198358"/>
            <a:ext cx="1947103" cy="716043"/>
          </a:xfrm>
          <a:prstGeom prst="rect">
            <a:avLst/>
          </a:prstGeom>
        </p:spPr>
      </p:pic>
      <p:sp>
        <p:nvSpPr>
          <p:cNvPr id="13" name="Rectangle 12"/>
          <p:cNvSpPr/>
          <p:nvPr userDrawn="1"/>
        </p:nvSpPr>
        <p:spPr bwMode="gray">
          <a:xfrm>
            <a:off x="150853" y="2057401"/>
            <a:ext cx="5487829" cy="3657600"/>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376057865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EXAMPLE ONLY: 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8248" b="8215"/>
          <a:stretch/>
        </p:blipFill>
        <p:spPr>
          <a:xfrm>
            <a:off x="0" y="0"/>
            <a:ext cx="12192000" cy="6858000"/>
          </a:xfrm>
          <a:prstGeom prst="rect">
            <a:avLst/>
          </a:prstGeom>
        </p:spPr>
      </p:pic>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
        <p:nvSpPr>
          <p:cNvPr id="13" name="Rectangle 12"/>
          <p:cNvSpPr/>
          <p:nvPr userDrawn="1"/>
        </p:nvSpPr>
        <p:spPr bwMode="gray">
          <a:xfrm>
            <a:off x="150853" y="2057401"/>
            <a:ext cx="5486360" cy="3657600"/>
          </a:xfrm>
          <a:prstGeom prst="rect">
            <a:avLst/>
          </a:prstGeom>
          <a:solidFill>
            <a:schemeClr val="bg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R="0" lvl="0" indent="0" algn="ctr" defTabSz="914102" fontAlgn="base">
              <a:lnSpc>
                <a:spcPct val="90000"/>
              </a:lnSpc>
              <a:spcBef>
                <a:spcPct val="0"/>
              </a:spcBef>
              <a:spcAft>
                <a:spcPct val="0"/>
              </a:spcAft>
              <a:buClrTx/>
              <a:buSzTx/>
              <a:buFontTx/>
              <a:buNone/>
              <a:tabLst/>
            </a:pPr>
            <a:endParaRPr kumimoji="0" lang="en-US" sz="2353" b="0" i="0" u="none" strike="noStrike" kern="0" cap="none" spc="0" normalizeH="0" baseline="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6360" cy="2743426"/>
          </a:xfrm>
          <a:noFill/>
        </p:spPr>
        <p:txBody>
          <a:bodyPr vert="horz" lIns="137160" tIns="182880" rIns="146304" bIns="91440" rtlCol="0" anchor="t" anchorCtr="0">
            <a:normAutofit/>
          </a:bodyPr>
          <a:lstStyle>
            <a:lvl1pPr>
              <a:defRPr lang="en-US" sz="5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6360" cy="914400"/>
          </a:xfrm>
        </p:spPr>
        <p:txBody>
          <a:bodyPr lIns="137160" tIns="9144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345957823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EXAMPLE ONLY: Title with photo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AAF8A33-D477-4C64-B58E-2BFB6268CFAE}"/>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54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3" name="Picture 2">
            <a:extLst>
              <a:ext uri="{FF2B5EF4-FFF2-40B4-BE49-F238E27FC236}">
                <a16:creationId xmlns:a16="http://schemas.microsoft.com/office/drawing/2014/main" id="{DEF7DF65-1ACC-42E3-A2AD-D1305A6B3952}"/>
              </a:ext>
            </a:extLst>
          </p:cNvPr>
          <p:cNvPicPr>
            <a:picLocks noChangeAspect="1"/>
          </p:cNvPicPr>
          <p:nvPr userDrawn="1"/>
        </p:nvPicPr>
        <p:blipFill>
          <a:blip r:embed="rId7"/>
          <a:stretch>
            <a:fillRect/>
          </a:stretch>
        </p:blipFill>
        <p:spPr>
          <a:xfrm>
            <a:off x="0" y="5435"/>
            <a:ext cx="12192000" cy="6852565"/>
          </a:xfrm>
          <a:prstGeom prst="rect">
            <a:avLst/>
          </a:prstGeom>
        </p:spPr>
      </p:pic>
      <p:sp>
        <p:nvSpPr>
          <p:cNvPr id="13" name="Rectangle 12"/>
          <p:cNvSpPr/>
          <p:nvPr userDrawn="1"/>
        </p:nvSpPr>
        <p:spPr bwMode="gray">
          <a:xfrm>
            <a:off x="150853" y="2057401"/>
            <a:ext cx="5486360" cy="3657600"/>
          </a:xfrm>
          <a:prstGeom prst="rect">
            <a:avLst/>
          </a:prstGeom>
          <a:solidFill>
            <a:schemeClr val="bg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R="0" lvl="0" indent="0" algn="ctr" defTabSz="914102" fontAlgn="base">
              <a:lnSpc>
                <a:spcPct val="90000"/>
              </a:lnSpc>
              <a:spcBef>
                <a:spcPct val="0"/>
              </a:spcBef>
              <a:spcAft>
                <a:spcPct val="0"/>
              </a:spcAft>
              <a:buClrTx/>
              <a:buSzTx/>
              <a:buFontTx/>
              <a:buNone/>
              <a:tabLst/>
            </a:pPr>
            <a:endParaRPr kumimoji="0" lang="en-US" sz="2353" b="0" i="0" u="none" strike="noStrike" kern="0" cap="none" spc="0" normalizeH="0" baseline="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6360" cy="2743426"/>
          </a:xfrm>
          <a:noFill/>
        </p:spPr>
        <p:txBody>
          <a:bodyPr vert="horz" lIns="137160" tIns="182880" rIns="146304" bIns="91440" rtlCol="0" anchor="t" anchorCtr="0">
            <a:normAutofit/>
          </a:bodyPr>
          <a:lstStyle>
            <a:lvl1pPr>
              <a:defRPr lang="en-US" sz="5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6360" cy="914400"/>
          </a:xfrm>
        </p:spPr>
        <p:txBody>
          <a:bodyPr lIns="137160" tIns="9144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8" name="Picture 17">
            <a:extLst>
              <a:ext uri="{FF2B5EF4-FFF2-40B4-BE49-F238E27FC236}">
                <a16:creationId xmlns:a16="http://schemas.microsoft.com/office/drawing/2014/main" id="{9E31B5DC-63A9-4472-80FC-ECF7724DE45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Tree>
    <p:extLst>
      <p:ext uri="{BB962C8B-B14F-4D97-AF65-F5344CB8AC3E}">
        <p14:creationId xmlns:p14="http://schemas.microsoft.com/office/powerpoint/2010/main" val="236778890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userDrawn="1"/>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9244" y="198359"/>
            <a:ext cx="1947103" cy="716042"/>
          </a:xfrm>
          <a:prstGeom prst="rect">
            <a:avLst/>
          </a:prstGeom>
        </p:spPr>
      </p:pic>
    </p:spTree>
    <p:extLst>
      <p:ext uri="{BB962C8B-B14F-4D97-AF65-F5344CB8AC3E}">
        <p14:creationId xmlns:p14="http://schemas.microsoft.com/office/powerpoint/2010/main" val="194372765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227073" y="1600201"/>
            <a:ext cx="11356757" cy="45770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17782195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31370210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6064652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136375770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2" y="1600200"/>
            <a:ext cx="11202929"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6995313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191944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1" name="Rectangle 20"/>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6" name="Text Placeholder 5"/>
          <p:cNvSpPr>
            <a:spLocks noGrp="1"/>
          </p:cNvSpPr>
          <p:nvPr>
            <p:ph type="body" sz="quarter" idx="13" hasCustomPrompt="1"/>
          </p:nvPr>
        </p:nvSpPr>
        <p:spPr>
          <a:xfrm>
            <a:off x="1" y="889883"/>
            <a:ext cx="12192000" cy="301337"/>
          </a:xfrm>
          <a:prstGeom prst="rect">
            <a:avLst/>
          </a:prstGeom>
        </p:spPr>
        <p:txBody>
          <a:bodyPr lIns="320040" tIns="0" rIns="53325" bIns="0">
            <a:noAutofit/>
          </a:bodyPr>
          <a:lstStyle>
            <a:lvl1pPr marL="0" indent="0">
              <a:buNone/>
              <a:defRPr sz="2400">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227072" y="1600201"/>
            <a:ext cx="1135675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16144639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Rectangle 9"/>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889884"/>
            <a:ext cx="12192000" cy="373063"/>
          </a:xfrm>
          <a:prstGeom prst="rect">
            <a:avLst/>
          </a:prstGeom>
        </p:spPr>
        <p:txBody>
          <a:bodyPr vert="horz" lIns="320040" tIns="0" rIns="53325" bIns="0" rtlCol="0">
            <a:noAutofit/>
          </a:bodyPr>
          <a:lstStyle>
            <a:lvl1pPr>
              <a:defRPr lang="en-US" dirty="0"/>
            </a:lvl1pPr>
          </a:lstStyle>
          <a:p>
            <a:pPr lvl="0"/>
            <a:r>
              <a:rPr lang="en-US" dirty="0"/>
              <a:t>Click to add subtitle</a:t>
            </a:r>
          </a:p>
        </p:txBody>
      </p:sp>
    </p:spTree>
    <p:extLst>
      <p:ext uri="{BB962C8B-B14F-4D97-AF65-F5344CB8AC3E}">
        <p14:creationId xmlns:p14="http://schemas.microsoft.com/office/powerpoint/2010/main" val="1729961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2">
    <p:spTree>
      <p:nvGrpSpPr>
        <p:cNvPr id="1" name=""/>
        <p:cNvGrpSpPr/>
        <p:nvPr/>
      </p:nvGrpSpPr>
      <p:grpSpPr>
        <a:xfrm>
          <a:off x="0" y="0"/>
          <a:ext cx="0" cy="0"/>
          <a:chOff x="0" y="0"/>
          <a:chExt cx="0" cy="0"/>
        </a:xfrm>
      </p:grpSpPr>
      <p:sp>
        <p:nvSpPr>
          <p:cNvPr id="13" name="Rectangle 12"/>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2" y="1600201"/>
            <a:ext cx="11356757" cy="457705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501184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
        <p:nvSpPr>
          <p:cNvPr id="9" name="Rectangle 8"/>
          <p:cNvSpPr/>
          <p:nvPr userDrawn="1"/>
        </p:nvSpPr>
        <p:spPr>
          <a:xfrm>
            <a:off x="2"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5676891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522190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320990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93829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5077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2940331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670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Divider with Imag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D00B9D-B81B-4776-9106-51551D8D1DC4}"/>
              </a:ext>
            </a:extLst>
          </p:cNvPr>
          <p:cNvPicPr>
            <a:picLocks noChangeAspect="1"/>
          </p:cNvPicPr>
          <p:nvPr userDrawn="1"/>
        </p:nvPicPr>
        <p:blipFill>
          <a:blip r:embed="rId5"/>
          <a:stretch>
            <a:fillRect/>
          </a:stretch>
        </p:blipFill>
        <p:spPr>
          <a:xfrm>
            <a:off x="0" y="0"/>
            <a:ext cx="12192000" cy="6858000"/>
          </a:xfrm>
          <a:prstGeom prst="rect">
            <a:avLst/>
          </a:prstGeom>
        </p:spPr>
      </p:pic>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7" name="think-cell Slide" r:id="rId6" imgW="378" imgH="377" progId="TCLayout.ActiveDocument.1">
                  <p:embed/>
                </p:oleObj>
              </mc:Choice>
              <mc:Fallback>
                <p:oleObj name="think-cell Slide" r:id="rId6"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14" name="Title 1">
            <a:extLst>
              <a:ext uri="{FF2B5EF4-FFF2-40B4-BE49-F238E27FC236}">
                <a16:creationId xmlns:a16="http://schemas.microsoft.com/office/drawing/2014/main" id="{99707A29-4FC0-4B41-8E1B-D96CAED74884}"/>
              </a:ext>
            </a:extLst>
          </p:cNvPr>
          <p:cNvSpPr>
            <a:spLocks noGrp="1"/>
          </p:cNvSpPr>
          <p:nvPr>
            <p:ph type="title" hasCustomPrompt="1"/>
          </p:nvPr>
        </p:nvSpPr>
        <p:spPr>
          <a:xfrm>
            <a:off x="150853" y="1606012"/>
            <a:ext cx="82295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2"/>
                </a:solidFill>
              </a:defRPr>
            </a:lvl1pPr>
          </a:lstStyle>
          <a:p>
            <a:pPr lvl="0"/>
            <a:r>
              <a:rPr lang="en-US" dirty="0"/>
              <a:t>Section title</a:t>
            </a:r>
          </a:p>
        </p:txBody>
      </p:sp>
    </p:spTree>
    <p:extLst>
      <p:ext uri="{BB962C8B-B14F-4D97-AF65-F5344CB8AC3E}">
        <p14:creationId xmlns:p14="http://schemas.microsoft.com/office/powerpoint/2010/main" val="9777468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with Imag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1"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3" name="Picture 2">
            <a:extLst>
              <a:ext uri="{FF2B5EF4-FFF2-40B4-BE49-F238E27FC236}">
                <a16:creationId xmlns:a16="http://schemas.microsoft.com/office/drawing/2014/main" id="{A5F1DA41-0EE4-4748-A5D2-92F219340280}"/>
              </a:ext>
            </a:extLst>
          </p:cNvPr>
          <p:cNvPicPr>
            <a:picLocks noChangeAspect="1"/>
          </p:cNvPicPr>
          <p:nvPr userDrawn="1"/>
        </p:nvPicPr>
        <p:blipFill>
          <a:blip r:embed="rId7"/>
          <a:stretch>
            <a:fillRect/>
          </a:stretch>
        </p:blipFill>
        <p:spPr>
          <a:xfrm>
            <a:off x="0" y="-5046"/>
            <a:ext cx="12192000" cy="6863046"/>
          </a:xfrm>
          <a:prstGeom prst="rect">
            <a:avLst/>
          </a:prstGeom>
        </p:spPr>
      </p:pic>
      <p:sp>
        <p:nvSpPr>
          <p:cNvPr id="2" name="Rectangle 1">
            <a:extLst>
              <a:ext uri="{FF2B5EF4-FFF2-40B4-BE49-F238E27FC236}">
                <a16:creationId xmlns:a16="http://schemas.microsoft.com/office/drawing/2014/main" id="{6CAA8C0A-FBCD-45A3-A43A-EF28EDCB0464}"/>
              </a:ext>
            </a:extLst>
          </p:cNvPr>
          <p:cNvSpPr/>
          <p:nvPr userDrawn="1"/>
        </p:nvSpPr>
        <p:spPr>
          <a:xfrm>
            <a:off x="0" y="3177"/>
            <a:ext cx="7628965" cy="6854824"/>
          </a:xfrm>
          <a:prstGeom prst="rect">
            <a:avLst/>
          </a:prstGeom>
          <a:gradFill flip="none" rotWithShape="1">
            <a:gsLst>
              <a:gs pos="0">
                <a:srgbClr val="000000">
                  <a:alpha val="58000"/>
                </a:srgbClr>
              </a:gs>
              <a:gs pos="55000">
                <a:srgbClr val="000000">
                  <a:alpha val="39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7" name="Title 1">
            <a:extLst>
              <a:ext uri="{FF2B5EF4-FFF2-40B4-BE49-F238E27FC236}">
                <a16:creationId xmlns:a16="http://schemas.microsoft.com/office/drawing/2014/main" id="{2C29FB24-273B-4FC1-AAF5-11A67CC5CFDC}"/>
              </a:ext>
            </a:extLst>
          </p:cNvPr>
          <p:cNvSpPr>
            <a:spLocks noGrp="1"/>
          </p:cNvSpPr>
          <p:nvPr>
            <p:ph type="title" hasCustomPrompt="1"/>
          </p:nvPr>
        </p:nvSpPr>
        <p:spPr>
          <a:xfrm>
            <a:off x="150854"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28076151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Divider with Image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5"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7" name="Picture 6">
            <a:extLst>
              <a:ext uri="{FF2B5EF4-FFF2-40B4-BE49-F238E27FC236}">
                <a16:creationId xmlns:a16="http://schemas.microsoft.com/office/drawing/2014/main" id="{A4FFAA67-E3D2-4895-8D98-88A034397699}"/>
              </a:ext>
            </a:extLst>
          </p:cNvPr>
          <p:cNvPicPr>
            <a:picLocks noChangeAspect="1"/>
          </p:cNvPicPr>
          <p:nvPr userDrawn="1"/>
        </p:nvPicPr>
        <p:blipFill rotWithShape="1">
          <a:blip r:embed="rId7"/>
          <a:srcRect l="2643" t="17503" r="9251" b="8227"/>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972D40C-2EC2-4CBF-A6A7-003D38093C3D}"/>
              </a:ext>
            </a:extLst>
          </p:cNvPr>
          <p:cNvSpPr/>
          <p:nvPr userDrawn="1"/>
        </p:nvSpPr>
        <p:spPr>
          <a:xfrm>
            <a:off x="0" y="3177"/>
            <a:ext cx="856297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1" name="Title 1">
            <a:extLst>
              <a:ext uri="{FF2B5EF4-FFF2-40B4-BE49-F238E27FC236}">
                <a16:creationId xmlns:a16="http://schemas.microsoft.com/office/drawing/2014/main" id="{60BC32AE-E051-4DB6-B3FE-CBF6948B4DB4}"/>
              </a:ext>
            </a:extLst>
          </p:cNvPr>
          <p:cNvSpPr>
            <a:spLocks noGrp="1"/>
          </p:cNvSpPr>
          <p:nvPr>
            <p:ph type="title" hasCustomPrompt="1"/>
          </p:nvPr>
        </p:nvSpPr>
        <p:spPr>
          <a:xfrm>
            <a:off x="150853"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189065896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with Image 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9"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6" name="Picture 5">
            <a:extLst>
              <a:ext uri="{FF2B5EF4-FFF2-40B4-BE49-F238E27FC236}">
                <a16:creationId xmlns:a16="http://schemas.microsoft.com/office/drawing/2014/main" id="{CBDEAD56-3AA2-4E3E-B17A-9D7C99101CC1}"/>
              </a:ext>
            </a:extLst>
          </p:cNvPr>
          <p:cNvPicPr>
            <a:picLocks noChangeAspect="1"/>
          </p:cNvPicPr>
          <p:nvPr userDrawn="1"/>
        </p:nvPicPr>
        <p:blipFill rotWithShape="1">
          <a:blip r:embed="rId7"/>
          <a:srcRect t="8304" r="6868" b="13152"/>
          <a:stretch/>
        </p:blipFill>
        <p:spPr>
          <a:xfrm>
            <a:off x="0" y="0"/>
            <a:ext cx="12192000" cy="6854823"/>
          </a:xfrm>
          <a:prstGeom prst="rect">
            <a:avLst/>
          </a:prstGeom>
        </p:spPr>
      </p:pic>
      <p:sp>
        <p:nvSpPr>
          <p:cNvPr id="7" name="Rectangle 6">
            <a:extLst>
              <a:ext uri="{FF2B5EF4-FFF2-40B4-BE49-F238E27FC236}">
                <a16:creationId xmlns:a16="http://schemas.microsoft.com/office/drawing/2014/main" id="{7ECD7830-A561-488E-9A2A-9918C4367BC8}"/>
              </a:ext>
            </a:extLst>
          </p:cNvPr>
          <p:cNvSpPr/>
          <p:nvPr userDrawn="1"/>
        </p:nvSpPr>
        <p:spPr>
          <a:xfrm>
            <a:off x="0" y="3177"/>
            <a:ext cx="762896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lvl="0" algn="r"/>
            <a:endParaRPr lang="en-US" sz="1200" dirty="0" err="1"/>
          </a:p>
        </p:txBody>
      </p:sp>
      <p:sp>
        <p:nvSpPr>
          <p:cNvPr id="11" name="Title 1">
            <a:extLst>
              <a:ext uri="{FF2B5EF4-FFF2-40B4-BE49-F238E27FC236}">
                <a16:creationId xmlns:a16="http://schemas.microsoft.com/office/drawing/2014/main" id="{60BC32AE-E051-4DB6-B3FE-CBF6948B4DB4}"/>
              </a:ext>
            </a:extLst>
          </p:cNvPr>
          <p:cNvSpPr>
            <a:spLocks noGrp="1"/>
          </p:cNvSpPr>
          <p:nvPr>
            <p:ph type="title" hasCustomPrompt="1"/>
          </p:nvPr>
        </p:nvSpPr>
        <p:spPr>
          <a:xfrm>
            <a:off x="150853" y="1606012"/>
            <a:ext cx="82295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13728822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with Image 5">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A42855-31B1-4F64-83AD-EF32DD3C2F2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3"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13A42855-31B1-4F64-83AD-EF32DD3C2F2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CBF384-C4F1-49AA-BCA5-F3AF6BB31823}"/>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6000" b="0" i="0" baseline="0" dirty="0" err="1">
              <a:latin typeface="Segoe UI" panose="020B0502040204020203" pitchFamily="34" charset="0"/>
              <a:cs typeface="Segoe UI" panose="020B0502040204020203" pitchFamily="34" charset="0"/>
              <a:sym typeface="Segoe UI" panose="020B0502040204020203" pitchFamily="34" charset="0"/>
            </a:endParaRPr>
          </a:p>
        </p:txBody>
      </p:sp>
      <p:pic>
        <p:nvPicPr>
          <p:cNvPr id="7" name="Picture 6">
            <a:extLst>
              <a:ext uri="{FF2B5EF4-FFF2-40B4-BE49-F238E27FC236}">
                <a16:creationId xmlns:a16="http://schemas.microsoft.com/office/drawing/2014/main" id="{9E95A1A9-D171-4245-B357-D9524E8EBA2A}"/>
              </a:ext>
            </a:extLst>
          </p:cNvPr>
          <p:cNvPicPr>
            <a:picLocks noChangeAspect="1"/>
          </p:cNvPicPr>
          <p:nvPr userDrawn="1"/>
        </p:nvPicPr>
        <p:blipFill rotWithShape="1">
          <a:blip r:embed="rId7"/>
          <a:srcRect r="5312" b="11136"/>
          <a:stretch/>
        </p:blipFill>
        <p:spPr>
          <a:xfrm>
            <a:off x="0" y="0"/>
            <a:ext cx="12192000" cy="6854824"/>
          </a:xfrm>
          <a:prstGeom prst="rect">
            <a:avLst/>
          </a:prstGeom>
        </p:spPr>
      </p:pic>
      <p:sp>
        <p:nvSpPr>
          <p:cNvPr id="8" name="Rectangle 7">
            <a:extLst>
              <a:ext uri="{FF2B5EF4-FFF2-40B4-BE49-F238E27FC236}">
                <a16:creationId xmlns:a16="http://schemas.microsoft.com/office/drawing/2014/main" id="{3E632177-7381-449C-A8C7-8ECB3799AE46}"/>
              </a:ext>
            </a:extLst>
          </p:cNvPr>
          <p:cNvSpPr/>
          <p:nvPr userDrawn="1"/>
        </p:nvSpPr>
        <p:spPr>
          <a:xfrm>
            <a:off x="0" y="3177"/>
            <a:ext cx="7628965" cy="6854824"/>
          </a:xfrm>
          <a:prstGeom prst="rect">
            <a:avLst/>
          </a:prstGeom>
          <a:gradFill flip="none" rotWithShape="1">
            <a:gsLst>
              <a:gs pos="0">
                <a:srgbClr val="000000">
                  <a:alpha val="63922"/>
                </a:srgbClr>
              </a:gs>
              <a:gs pos="55000">
                <a:srgbClr val="000000">
                  <a:alpha val="44000"/>
                </a:srgbClr>
              </a:gs>
              <a:gs pos="96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lvl="0" algn="r"/>
            <a:endParaRPr lang="en-US" sz="1200" dirty="0" err="1"/>
          </a:p>
        </p:txBody>
      </p:sp>
      <p:sp>
        <p:nvSpPr>
          <p:cNvPr id="9" name="Title 1">
            <a:extLst>
              <a:ext uri="{FF2B5EF4-FFF2-40B4-BE49-F238E27FC236}">
                <a16:creationId xmlns:a16="http://schemas.microsoft.com/office/drawing/2014/main" id="{83D1E8FC-FB6D-4C56-8F9A-4316E6518C0F}"/>
              </a:ext>
            </a:extLst>
          </p:cNvPr>
          <p:cNvSpPr>
            <a:spLocks noGrp="1"/>
          </p:cNvSpPr>
          <p:nvPr>
            <p:ph type="title" hasCustomPrompt="1"/>
          </p:nvPr>
        </p:nvSpPr>
        <p:spPr>
          <a:xfrm>
            <a:off x="150853" y="1606012"/>
            <a:ext cx="7315160" cy="1673352"/>
          </a:xfrm>
          <a:prstGeom prst="rect">
            <a:avLst/>
          </a:prstGeom>
          <a:noFill/>
          <a:ln>
            <a:noFill/>
          </a:ln>
        </p:spPr>
        <p:txBody>
          <a:bodyPr vert="horz" lIns="137160" tIns="137160" rIns="137160" bIns="137160" rtlCol="0" anchor="ctr" anchorCtr="0">
            <a:noAutofit/>
          </a:bodyPr>
          <a:lstStyle>
            <a:lvl1pPr>
              <a:defRPr lang="en-US" sz="6000" spc="-98" dirty="0">
                <a:solidFill>
                  <a:schemeClr val="bg1"/>
                </a:solidFill>
              </a:defRPr>
            </a:lvl1pPr>
          </a:lstStyle>
          <a:p>
            <a:pPr lvl="0"/>
            <a:r>
              <a:rPr lang="en-US" dirty="0"/>
              <a:t>Section title</a:t>
            </a:r>
          </a:p>
        </p:txBody>
      </p:sp>
    </p:spTree>
    <p:extLst>
      <p:ext uri="{BB962C8B-B14F-4D97-AF65-F5344CB8AC3E}">
        <p14:creationId xmlns:p14="http://schemas.microsoft.com/office/powerpoint/2010/main" val="24685542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6530660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2C7C2-F77A-4E5D-B926-C3F2A7DB89F4}"/>
              </a:ext>
            </a:extLst>
          </p:cNvPr>
          <p:cNvSpPr>
            <a:spLocks noGrp="1"/>
          </p:cNvSpPr>
          <p:nvPr>
            <p:ph type="title"/>
          </p:nvPr>
        </p:nvSpPr>
        <p:spPr/>
        <p:txBody>
          <a:bodyPr/>
          <a:lstStyle/>
          <a:p>
            <a:r>
              <a:rPr lang="en-US"/>
              <a:t>Click to edit Master title style</a:t>
            </a:r>
          </a:p>
        </p:txBody>
      </p:sp>
      <p:sp>
        <p:nvSpPr>
          <p:cNvPr id="4" name="Slide Number Placeholder 18">
            <a:extLst>
              <a:ext uri="{FF2B5EF4-FFF2-40B4-BE49-F238E27FC236}">
                <a16:creationId xmlns:a16="http://schemas.microsoft.com/office/drawing/2014/main" id="{B89C1144-F0E9-41EB-98A8-F20D6495F20C}"/>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40525592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071" y="1143001"/>
            <a:ext cx="11653523" cy="2031818"/>
          </a:xfrm>
        </p:spPr>
        <p:txBody>
          <a:bodyPr/>
          <a:lstStyle>
            <a:lvl1pPr marL="0" indent="0">
              <a:buNone/>
              <a:defRPr>
                <a:solidFill>
                  <a:schemeClr val="tx2"/>
                </a:solidFill>
              </a:defRPr>
            </a:lvl1pPr>
            <a:lvl2pPr marL="0" indent="0">
              <a:buFontTx/>
              <a:buNone/>
              <a:defRPr sz="1961">
                <a:solidFill>
                  <a:schemeClr val="tx1"/>
                </a:solidFill>
              </a:defRPr>
            </a:lvl2pPr>
            <a:lvl3pPr marL="224097" indent="0">
              <a:buNone/>
              <a:defRPr>
                <a:solidFill>
                  <a:schemeClr val="tx1"/>
                </a:solidFill>
              </a:defRPr>
            </a:lvl3pPr>
            <a:lvl4pPr marL="448193" indent="0">
              <a:buNone/>
              <a:defRPr>
                <a:solidFill>
                  <a:schemeClr val="tx1"/>
                </a:solidFill>
              </a:defRPr>
            </a:lvl4pPr>
            <a:lvl5pPr marL="67229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p:txBody>
          <a:bodyPr/>
          <a:lstStyle/>
          <a:p>
            <a:r>
              <a:rPr lang="en-US"/>
              <a:t>Click to edit Master title style</a:t>
            </a:r>
          </a:p>
        </p:txBody>
      </p:sp>
      <p:sp>
        <p:nvSpPr>
          <p:cNvPr id="7" name="Slide Number Placeholder 18">
            <a:extLst>
              <a:ext uri="{FF2B5EF4-FFF2-40B4-BE49-F238E27FC236}">
                <a16:creationId xmlns:a16="http://schemas.microsoft.com/office/drawing/2014/main" id="{3C609ACB-CBBE-476A-B45F-64BC62ED88F8}"/>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887736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0E5E1D-9A35-4529-B66D-97603C402DA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7" name="think-cell Slide" r:id="rId5" imgW="378" imgH="377" progId="TCLayout.ActiveDocument.1">
                  <p:embed/>
                </p:oleObj>
              </mc:Choice>
              <mc:Fallback>
                <p:oleObj name="think-cell Slide" r:id="rId5" imgW="378" imgH="377" progId="TCLayout.ActiveDocument.1">
                  <p:embed/>
                  <p:pic>
                    <p:nvPicPr>
                      <p:cNvPr id="3" name="Object 2" hidden="1">
                        <a:extLst>
                          <a:ext uri="{FF2B5EF4-FFF2-40B4-BE49-F238E27FC236}">
                            <a16:creationId xmlns:a16="http://schemas.microsoft.com/office/drawing/2014/main" id="{040E5E1D-9A35-4529-B66D-97603C402D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26315C-FBA3-4FDC-97A2-7E2753E9FC47}"/>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36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a:xfrm>
            <a:off x="1" y="243842"/>
            <a:ext cx="11880593" cy="646042"/>
          </a:xfrm>
        </p:spPr>
        <p:txBody>
          <a:bodyPr/>
          <a:lstStyle/>
          <a:p>
            <a:r>
              <a:rPr lang="en-US" dirty="0"/>
              <a:t>Click to edit Master title style</a:t>
            </a:r>
          </a:p>
        </p:txBody>
      </p:sp>
      <p:sp>
        <p:nvSpPr>
          <p:cNvPr id="5" name="Text Placeholder 5">
            <a:extLst>
              <a:ext uri="{FF2B5EF4-FFF2-40B4-BE49-F238E27FC236}">
                <a16:creationId xmlns:a16="http://schemas.microsoft.com/office/drawing/2014/main" id="{67C27421-69A2-49F3-AAC9-551AE6762E86}"/>
              </a:ext>
            </a:extLst>
          </p:cNvPr>
          <p:cNvSpPr>
            <a:spLocks noGrp="1"/>
          </p:cNvSpPr>
          <p:nvPr>
            <p:ph type="body" sz="quarter" idx="12" hasCustomPrompt="1"/>
          </p:nvPr>
        </p:nvSpPr>
        <p:spPr>
          <a:xfrm>
            <a:off x="1" y="889884"/>
            <a:ext cx="11880593" cy="373063"/>
          </a:xfrm>
          <a:prstGeom prst="rect">
            <a:avLst/>
          </a:prstGeom>
        </p:spPr>
        <p:txBody>
          <a:bodyPr lIns="320040" tIns="0" rIns="53325" bIns="0">
            <a:noAutofit/>
          </a:bodyPr>
          <a:lstStyle>
            <a:lvl1pPr marL="0" indent="0">
              <a:buNone/>
              <a:defRPr sz="2200">
                <a:solidFill>
                  <a:schemeClr val="tx2"/>
                </a:solidFill>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7" name="Slide Number Placeholder 18">
            <a:extLst>
              <a:ext uri="{FF2B5EF4-FFF2-40B4-BE49-F238E27FC236}">
                <a16:creationId xmlns:a16="http://schemas.microsoft.com/office/drawing/2014/main" id="{E3C6A8F2-B808-45AF-AA8B-E292D724C613}"/>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9" name="Text Placeholder 8">
            <a:extLst>
              <a:ext uri="{FF2B5EF4-FFF2-40B4-BE49-F238E27FC236}">
                <a16:creationId xmlns:a16="http://schemas.microsoft.com/office/drawing/2014/main" id="{D9EF3AC2-7010-4C11-B37B-D066E1B60F0A}"/>
              </a:ext>
            </a:extLst>
          </p:cNvPr>
          <p:cNvSpPr>
            <a:spLocks noGrp="1"/>
          </p:cNvSpPr>
          <p:nvPr>
            <p:ph type="body" sz="quarter" idx="13"/>
          </p:nvPr>
        </p:nvSpPr>
        <p:spPr>
          <a:xfrm>
            <a:off x="227073" y="1419224"/>
            <a:ext cx="6324540" cy="5057775"/>
          </a:xfrm>
        </p:spPr>
        <p:txBody>
          <a:bodyPr lIns="91440" tIns="0" bIns="0">
            <a:noAutofit/>
          </a:bodyPr>
          <a:lstStyle>
            <a:lvl1pPr>
              <a:spcBef>
                <a:spcPts val="800"/>
              </a:spcBef>
              <a:defRPr/>
            </a:lvl1pPr>
            <a:lvl3pPr marL="571500" indent="-230188">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5358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2" y="1600200"/>
            <a:ext cx="11202929"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077768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0E5E1D-9A35-4529-B66D-97603C402DAE}"/>
              </a:ext>
            </a:extLst>
          </p:cNvPr>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1" name="think-cell Slide" r:id="rId5" imgW="378" imgH="377" progId="TCLayout.ActiveDocument.1">
                  <p:embed/>
                </p:oleObj>
              </mc:Choice>
              <mc:Fallback>
                <p:oleObj name="think-cell Slide" r:id="rId5" imgW="378" imgH="377" progId="TCLayout.ActiveDocument.1">
                  <p:embed/>
                  <p:pic>
                    <p:nvPicPr>
                      <p:cNvPr id="3" name="Object 2" hidden="1">
                        <a:extLst>
                          <a:ext uri="{FF2B5EF4-FFF2-40B4-BE49-F238E27FC236}">
                            <a16:creationId xmlns:a16="http://schemas.microsoft.com/office/drawing/2014/main" id="{040E5E1D-9A35-4529-B66D-97603C402D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26315C-FBA3-4FDC-97A2-7E2753E9FC47}"/>
              </a:ext>
            </a:extLst>
          </p:cNvPr>
          <p:cNvSpPr/>
          <p:nvPr userDrawn="1">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lvl="0" indent="0" algn="r" eaLnBrk="1">
              <a:lnSpc>
                <a:spcPct val="90000"/>
              </a:lnSpc>
              <a:spcBef>
                <a:spcPct val="0"/>
              </a:spcBef>
              <a:spcAft>
                <a:spcPct val="0"/>
              </a:spcAft>
            </a:pPr>
            <a:endParaRPr lang="en-US" sz="3600" b="0" i="0" baseline="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a:extLst>
              <a:ext uri="{FF2B5EF4-FFF2-40B4-BE49-F238E27FC236}">
                <a16:creationId xmlns:a16="http://schemas.microsoft.com/office/drawing/2014/main" id="{25BBB879-6B2C-479E-BD28-365ED92F482B}"/>
              </a:ext>
            </a:extLst>
          </p:cNvPr>
          <p:cNvSpPr>
            <a:spLocks noGrp="1"/>
          </p:cNvSpPr>
          <p:nvPr>
            <p:ph type="title"/>
          </p:nvPr>
        </p:nvSpPr>
        <p:spPr>
          <a:xfrm>
            <a:off x="1" y="243842"/>
            <a:ext cx="11880593" cy="646042"/>
          </a:xfrm>
        </p:spPr>
        <p:txBody>
          <a:bodyPr/>
          <a:lstStyle/>
          <a:p>
            <a:r>
              <a:rPr lang="en-US" dirty="0"/>
              <a:t>Click to edit Master title style</a:t>
            </a:r>
          </a:p>
        </p:txBody>
      </p:sp>
      <p:sp>
        <p:nvSpPr>
          <p:cNvPr id="5" name="Text Placeholder 5">
            <a:extLst>
              <a:ext uri="{FF2B5EF4-FFF2-40B4-BE49-F238E27FC236}">
                <a16:creationId xmlns:a16="http://schemas.microsoft.com/office/drawing/2014/main" id="{67C27421-69A2-49F3-AAC9-551AE6762E86}"/>
              </a:ext>
            </a:extLst>
          </p:cNvPr>
          <p:cNvSpPr>
            <a:spLocks noGrp="1"/>
          </p:cNvSpPr>
          <p:nvPr>
            <p:ph type="body" sz="quarter" idx="12" hasCustomPrompt="1"/>
          </p:nvPr>
        </p:nvSpPr>
        <p:spPr>
          <a:xfrm>
            <a:off x="1" y="889884"/>
            <a:ext cx="11880593" cy="373063"/>
          </a:xfrm>
          <a:prstGeom prst="rect">
            <a:avLst/>
          </a:prstGeom>
        </p:spPr>
        <p:txBody>
          <a:bodyPr lIns="320040" tIns="0" rIns="53325" bIns="0">
            <a:noAutofit/>
          </a:bodyPr>
          <a:lstStyle>
            <a:lvl1pPr marL="0" indent="0">
              <a:buNone/>
              <a:defRPr sz="2200">
                <a:solidFill>
                  <a:schemeClr val="tx2"/>
                </a:solidFill>
                <a:latin typeface="+mn-lt"/>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7" name="Slide Number Placeholder 18">
            <a:extLst>
              <a:ext uri="{FF2B5EF4-FFF2-40B4-BE49-F238E27FC236}">
                <a16:creationId xmlns:a16="http://schemas.microsoft.com/office/drawing/2014/main" id="{E3C6A8F2-B808-45AF-AA8B-E292D724C613}"/>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40169141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969"/>
                </a:solidFill>
              </a:defRPr>
            </a:lvl1pPr>
          </a:lstStyle>
          <a:p>
            <a:r>
              <a:rPr lang="en-US" dirty="0"/>
              <a:t>Click to edit Master title style</a:t>
            </a:r>
          </a:p>
        </p:txBody>
      </p:sp>
      <p:sp>
        <p:nvSpPr>
          <p:cNvPr id="3" name="Slide Number Placeholder 18">
            <a:extLst>
              <a:ext uri="{FF2B5EF4-FFF2-40B4-BE49-F238E27FC236}">
                <a16:creationId xmlns:a16="http://schemas.microsoft.com/office/drawing/2014/main" id="{B89FA8AF-4619-4CA5-8E80-6CC43EF6DE71}"/>
              </a:ext>
            </a:extLst>
          </p:cNvPr>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57700865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71AB-0277-F84E-ADF7-D94F542DC1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1D729-8775-1246-A86A-0B1AEC796B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B733A-D5D7-4A48-A90D-9CD56C5C8E3F}"/>
              </a:ext>
            </a:extLst>
          </p:cNvPr>
          <p:cNvSpPr>
            <a:spLocks noGrp="1"/>
          </p:cNvSpPr>
          <p:nvPr>
            <p:ph type="dt" sz="half" idx="10"/>
          </p:nvPr>
        </p:nvSpPr>
        <p:spPr/>
        <p:txBody>
          <a:bodyPr/>
          <a:lstStyle/>
          <a:p>
            <a:fld id="{7B140AD7-1313-9640-88E6-FAE98D7AFDF9}" type="datetimeFigureOut">
              <a:rPr lang="en-US" smtClean="0"/>
              <a:t>07-Aug-18</a:t>
            </a:fld>
            <a:endParaRPr lang="en-US"/>
          </a:p>
        </p:txBody>
      </p:sp>
      <p:sp>
        <p:nvSpPr>
          <p:cNvPr id="5" name="Footer Placeholder 4">
            <a:extLst>
              <a:ext uri="{FF2B5EF4-FFF2-40B4-BE49-F238E27FC236}">
                <a16:creationId xmlns:a16="http://schemas.microsoft.com/office/drawing/2014/main" id="{7E0E2111-BC1A-424C-B365-2BD08C293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D6F50-2885-DF49-8ECE-88823A2AC7D1}"/>
              </a:ext>
            </a:extLst>
          </p:cNvPr>
          <p:cNvSpPr>
            <a:spLocks noGrp="1"/>
          </p:cNvSpPr>
          <p:nvPr>
            <p:ph type="sldNum" sz="quarter" idx="12"/>
          </p:nvPr>
        </p:nvSpPr>
        <p:spPr/>
        <p:txBody>
          <a:bodyPr/>
          <a:lstStyle/>
          <a:p>
            <a:fld id="{B9DA7EFD-9D11-6547-ABD8-4E98542FF47D}" type="slidenum">
              <a:rPr lang="en-US" smtClean="0"/>
              <a:t>‹#›</a:t>
            </a:fld>
            <a:endParaRPr lang="en-US"/>
          </a:p>
        </p:txBody>
      </p:sp>
    </p:spTree>
    <p:extLst>
      <p:ext uri="{BB962C8B-B14F-4D97-AF65-F5344CB8AC3E}">
        <p14:creationId xmlns:p14="http://schemas.microsoft.com/office/powerpoint/2010/main" val="170637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003084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image" Target="../media/image13.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oleObject" Target="../embeddings/oleObject11.bin"/><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ags" Target="../tags/tag20.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vmlDrawing" Target="../drawings/vmlDrawing11.v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2"/>
            </p:custDataLst>
            <p:extLst>
              <p:ext uri="{D42A27DB-BD31-4B8C-83A1-F6EECF244321}">
                <p14:modId xmlns:p14="http://schemas.microsoft.com/office/powerpoint/2010/main" val="12756921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5" name="think-cell Slide" r:id="rId33" imgW="377" imgH="377" progId="TCLayout.ActiveDocument.1">
                  <p:embed/>
                </p:oleObj>
              </mc:Choice>
              <mc:Fallback>
                <p:oleObj name="think-cell Slide" r:id="rId33" imgW="377" imgH="377" progId="TCLayout.ActiveDocument.1">
                  <p:embed/>
                  <p:pic>
                    <p:nvPicPr>
                      <p:cNvPr id="3" name="Object 2" hidden="1"/>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43842"/>
            <a:ext cx="12192000" cy="646042"/>
          </a:xfrm>
          <a:prstGeom prst="rect">
            <a:avLst/>
          </a:prstGeom>
        </p:spPr>
        <p:txBody>
          <a:bodyPr vert="horz" lIns="320040" tIns="152357" rIns="53325" bIns="53325" rtlCol="0" anchor="ctr">
            <a:noAutofit/>
          </a:bodyPr>
          <a:lstStyle/>
          <a:p>
            <a:endParaRPr lang="en-US" dirty="0"/>
          </a:p>
        </p:txBody>
      </p:sp>
      <p:sp>
        <p:nvSpPr>
          <p:cNvPr id="7" name="Footer Placeholder 6"/>
          <p:cNvSpPr>
            <a:spLocks noGrp="1"/>
          </p:cNvSpPr>
          <p:nvPr>
            <p:ph type="ftr" sz="quarter" idx="3"/>
          </p:nvPr>
        </p:nvSpPr>
        <p:spPr>
          <a:xfrm>
            <a:off x="3048001" y="6571129"/>
            <a:ext cx="8382000" cy="19361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96"/>
            <a:r>
              <a:rPr lang="en-US" dirty="0">
                <a:solidFill>
                  <a:srgbClr val="505050"/>
                </a:solidFill>
              </a:rPr>
              <a:t>DRAFT: EMBARGOED CONTENT UNITL WINDOWS SERVER SQL 2008 EOS OFFER IS PUBLIC</a:t>
            </a:r>
          </a:p>
        </p:txBody>
      </p:sp>
      <p:sp>
        <p:nvSpPr>
          <p:cNvPr id="15" name="Text Placeholder 14"/>
          <p:cNvSpPr>
            <a:spLocks noGrp="1"/>
          </p:cNvSpPr>
          <p:nvPr>
            <p:ph type="body" idx="1"/>
          </p:nvPr>
        </p:nvSpPr>
        <p:spPr>
          <a:xfrm>
            <a:off x="227071" y="1143000"/>
            <a:ext cx="11658541" cy="53348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422251738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73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27" r:id="rId19"/>
    <p:sldLayoutId id="2147483728" r:id="rId20"/>
    <p:sldLayoutId id="2147483729" r:id="rId21"/>
    <p:sldLayoutId id="2147483730" r:id="rId22"/>
    <p:sldLayoutId id="2147483731" r:id="rId23"/>
    <p:sldLayoutId id="2147483679" r:id="rId24"/>
    <p:sldLayoutId id="2147483680" r:id="rId25"/>
    <p:sldLayoutId id="2147483688" r:id="rId26"/>
    <p:sldLayoutId id="2147483693" r:id="rId27"/>
    <p:sldLayoutId id="2147483696" r:id="rId28"/>
    <p:sldLayoutId id="2147483690" r:id="rId29"/>
  </p:sldLayoutIdLst>
  <p:transition>
    <p:fade/>
  </p:transition>
  <p:hf hdr="0" ftr="0" dt="0"/>
  <p:txStyles>
    <p:titleStyle>
      <a:lvl1pPr marL="0" algn="l" defTabSz="1087896" rtl="0" eaLnBrk="1" latinLnBrk="0" hangingPunct="1">
        <a:lnSpc>
          <a:spcPct val="90000"/>
        </a:lnSpc>
        <a:spcBef>
          <a:spcPct val="0"/>
        </a:spcBef>
        <a:buNone/>
        <a:defRPr lang="en-US" sz="3600" kern="1200" spc="-58" baseline="0" dirty="0">
          <a:solidFill>
            <a:srgbClr val="505050"/>
          </a:solidFill>
          <a:latin typeface="+mn-lt"/>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000" kern="1200">
          <a:solidFill>
            <a:srgbClr val="0072C6"/>
          </a:solidFill>
          <a:latin typeface="+mn-lt"/>
          <a:ea typeface="Segoe UI" pitchFamily="34" charset="0"/>
          <a:cs typeface="Segoe UI" pitchFamily="34" charset="0"/>
        </a:defRPr>
      </a:lvl1pPr>
      <a:lvl2pPr marL="285750" indent="-193675" algn="l" defTabSz="1087896" rtl="0" eaLnBrk="1" latinLnBrk="0" hangingPunct="1">
        <a:spcBef>
          <a:spcPts val="200"/>
        </a:spcBef>
        <a:spcAft>
          <a:spcPts val="400"/>
        </a:spcAft>
        <a:buFont typeface="Arial" pitchFamily="34" charset="0"/>
        <a:buChar char="•"/>
        <a:defRPr sz="1600" kern="1200">
          <a:solidFill>
            <a:srgbClr val="505050"/>
          </a:solidFill>
          <a:latin typeface="+mn-lt"/>
          <a:ea typeface="Segoe UI" pitchFamily="34" charset="0"/>
          <a:cs typeface="Segoe UI" pitchFamily="34" charset="0"/>
        </a:defRPr>
      </a:lvl2pPr>
      <a:lvl3pPr marL="514350" indent="-173038" algn="l" defTabSz="1087896" rtl="0" eaLnBrk="1" latinLnBrk="0" hangingPunct="1">
        <a:spcBef>
          <a:spcPts val="100"/>
        </a:spcBef>
        <a:spcAft>
          <a:spcPts val="200"/>
        </a:spcAft>
        <a:buFont typeface="Arial" panose="020B0604020202020204" pitchFamily="34" charset="0"/>
        <a:buChar char="‒"/>
        <a:tabLst>
          <a:tab pos="285750" algn="l"/>
        </a:tabLst>
        <a:defRPr sz="1400" kern="1200">
          <a:solidFill>
            <a:srgbClr val="505050"/>
          </a:solidFill>
          <a:latin typeface="+mn-lt"/>
          <a:ea typeface="Segoe UI" pitchFamily="34" charset="0"/>
          <a:cs typeface="Segoe UI" pitchFamily="34" charset="0"/>
        </a:defRPr>
      </a:lvl3pPr>
      <a:lvl4pPr marL="742950" indent="-158750" algn="l" defTabSz="1087896" rtl="0" eaLnBrk="1" latinLnBrk="0" hangingPunct="1">
        <a:spcBef>
          <a:spcPct val="20000"/>
        </a:spcBef>
        <a:buFont typeface="Arial" pitchFamily="34" charset="0"/>
        <a:buChar char="–"/>
        <a:defRPr sz="1200" kern="1200">
          <a:solidFill>
            <a:srgbClr val="505050"/>
          </a:solidFill>
          <a:latin typeface="+mn-lt"/>
          <a:ea typeface="Segoe UI" pitchFamily="34" charset="0"/>
          <a:cs typeface="Segoe UI" pitchFamily="34" charset="0"/>
        </a:defRPr>
      </a:lvl4pPr>
      <a:lvl5pPr marL="971550" indent="-179388" algn="l" defTabSz="1087896" rtl="0" eaLnBrk="1" latinLnBrk="0" hangingPunct="1">
        <a:spcBef>
          <a:spcPct val="20000"/>
        </a:spcBef>
        <a:buFont typeface="Arial" pitchFamily="34" charset="0"/>
        <a:buChar char="»"/>
        <a:defRPr sz="1400" kern="1200">
          <a:solidFill>
            <a:srgbClr val="505050"/>
          </a:solidFill>
          <a:latin typeface="+mn-lt"/>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15:clr>
            <a:srgbClr val="F26B43"/>
          </p15:clr>
        </p15:guide>
        <p15:guide id="29" orient="horz" pos="89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8866785"/>
      </p:ext>
    </p:extLst>
  </p:cSld>
  <p:clrMap bg1="lt1" tx1="dk1" bg2="lt2" tx2="dk2" accent1="accent1" accent2="accent2" accent3="accent3" accent4="accent4" accent5="accent5" accent6="accent6" hlink="hlink" folHlink="folHlink"/>
  <p:sldLayoutIdLst>
    <p:sldLayoutId id="2147483789" r:id="rId1"/>
    <p:sldLayoutId id="2147483767" r:id="rId2"/>
    <p:sldLayoutId id="2147483768" r:id="rId3"/>
    <p:sldLayoutId id="2147483769" r:id="rId4"/>
    <p:sldLayoutId id="214748379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5" name="think-cell Slide" r:id="rId34" imgW="377" imgH="377" progId="TCLayout.ActiveDocument.1">
                  <p:embed/>
                </p:oleObj>
              </mc:Choice>
              <mc:Fallback>
                <p:oleObj name="think-cell Slide" r:id="rId34" imgW="377" imgH="377" progId="TCLayout.ActiveDocument.1">
                  <p:embed/>
                  <p:pic>
                    <p:nvPicPr>
                      <p:cNvPr id="3" name="Object 2" hidden="1"/>
                      <p:cNvPicPr/>
                      <p:nvPr/>
                    </p:nvPicPr>
                    <p:blipFill>
                      <a:blip r:embed="rId3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43842"/>
            <a:ext cx="12192000" cy="646042"/>
          </a:xfrm>
          <a:prstGeom prst="rect">
            <a:avLst/>
          </a:prstGeom>
        </p:spPr>
        <p:txBody>
          <a:bodyPr vert="horz" lIns="320040" tIns="152357" rIns="53325" bIns="53325" rtlCol="0" anchor="ctr">
            <a:noAutofit/>
          </a:bodyPr>
          <a:lstStyle/>
          <a:p>
            <a:endParaRPr lang="en-US" dirty="0"/>
          </a:p>
        </p:txBody>
      </p:sp>
      <p:sp>
        <p:nvSpPr>
          <p:cNvPr id="7" name="Footer Placeholder 6"/>
          <p:cNvSpPr>
            <a:spLocks noGrp="1"/>
          </p:cNvSpPr>
          <p:nvPr>
            <p:ph type="ftr" sz="quarter" idx="3"/>
          </p:nvPr>
        </p:nvSpPr>
        <p:spPr>
          <a:xfrm>
            <a:off x="3048001" y="6571129"/>
            <a:ext cx="8382000" cy="19361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96"/>
            <a:r>
              <a:rPr lang="en-US" dirty="0">
                <a:solidFill>
                  <a:srgbClr val="505050"/>
                </a:solidFill>
              </a:rPr>
              <a:t>DRAFT: EMBARGOED CONTENT UNITL WINDOWS SERVER SQL 2008 EOS OFFER IS PUBLIC</a:t>
            </a:r>
          </a:p>
        </p:txBody>
      </p:sp>
      <p:sp>
        <p:nvSpPr>
          <p:cNvPr id="15" name="Text Placeholder 14"/>
          <p:cNvSpPr>
            <a:spLocks noGrp="1"/>
          </p:cNvSpPr>
          <p:nvPr>
            <p:ph type="body" idx="1"/>
          </p:nvPr>
        </p:nvSpPr>
        <p:spPr>
          <a:xfrm>
            <a:off x="227071" y="1143000"/>
            <a:ext cx="11658541" cy="53348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2" y="6571129"/>
            <a:ext cx="761998" cy="19361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00205884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Lst>
  <p:transition>
    <p:fade/>
  </p:transition>
  <p:hf hdr="0" ftr="0" dt="0"/>
  <p:txStyles>
    <p:titleStyle>
      <a:lvl1pPr marL="0" algn="l" defTabSz="1087896" rtl="0" eaLnBrk="1" latinLnBrk="0" hangingPunct="1">
        <a:lnSpc>
          <a:spcPct val="90000"/>
        </a:lnSpc>
        <a:spcBef>
          <a:spcPct val="0"/>
        </a:spcBef>
        <a:buNone/>
        <a:defRPr lang="en-US" sz="3600" kern="1200" spc="-58" baseline="0" dirty="0">
          <a:solidFill>
            <a:srgbClr val="505050"/>
          </a:solidFill>
          <a:latin typeface="+mn-lt"/>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000" kern="1200">
          <a:solidFill>
            <a:srgbClr val="0072C6"/>
          </a:solidFill>
          <a:latin typeface="+mn-lt"/>
          <a:ea typeface="Segoe UI" pitchFamily="34" charset="0"/>
          <a:cs typeface="Segoe UI" pitchFamily="34" charset="0"/>
        </a:defRPr>
      </a:lvl1pPr>
      <a:lvl2pPr marL="285750" indent="-193675" algn="l" defTabSz="1087896" rtl="0" eaLnBrk="1" latinLnBrk="0" hangingPunct="1">
        <a:spcBef>
          <a:spcPts val="200"/>
        </a:spcBef>
        <a:spcAft>
          <a:spcPts val="400"/>
        </a:spcAft>
        <a:buFont typeface="Arial" pitchFamily="34" charset="0"/>
        <a:buChar char="•"/>
        <a:defRPr sz="1600" kern="1200">
          <a:solidFill>
            <a:srgbClr val="505050"/>
          </a:solidFill>
          <a:latin typeface="+mn-lt"/>
          <a:ea typeface="Segoe UI" pitchFamily="34" charset="0"/>
          <a:cs typeface="Segoe UI" pitchFamily="34" charset="0"/>
        </a:defRPr>
      </a:lvl2pPr>
      <a:lvl3pPr marL="514350" indent="-173038" algn="l" defTabSz="1087896" rtl="0" eaLnBrk="1" latinLnBrk="0" hangingPunct="1">
        <a:spcBef>
          <a:spcPts val="100"/>
        </a:spcBef>
        <a:spcAft>
          <a:spcPts val="200"/>
        </a:spcAft>
        <a:buFont typeface="Arial" panose="020B0604020202020204" pitchFamily="34" charset="0"/>
        <a:buChar char="‒"/>
        <a:tabLst>
          <a:tab pos="285750" algn="l"/>
        </a:tabLst>
        <a:defRPr sz="1400" kern="1200">
          <a:solidFill>
            <a:srgbClr val="505050"/>
          </a:solidFill>
          <a:latin typeface="+mn-lt"/>
          <a:ea typeface="Segoe UI" pitchFamily="34" charset="0"/>
          <a:cs typeface="Segoe UI" pitchFamily="34" charset="0"/>
        </a:defRPr>
      </a:lvl3pPr>
      <a:lvl4pPr marL="742950" indent="-158750" algn="l" defTabSz="1087896" rtl="0" eaLnBrk="1" latinLnBrk="0" hangingPunct="1">
        <a:spcBef>
          <a:spcPct val="20000"/>
        </a:spcBef>
        <a:buFont typeface="Arial" pitchFamily="34" charset="0"/>
        <a:buChar char="–"/>
        <a:defRPr sz="1200" kern="1200">
          <a:solidFill>
            <a:srgbClr val="505050"/>
          </a:solidFill>
          <a:latin typeface="+mn-lt"/>
          <a:ea typeface="Segoe UI" pitchFamily="34" charset="0"/>
          <a:cs typeface="Segoe UI" pitchFamily="34" charset="0"/>
        </a:defRPr>
      </a:lvl4pPr>
      <a:lvl5pPr marL="971550" indent="-179388" algn="l" defTabSz="1087896" rtl="0" eaLnBrk="1" latinLnBrk="0" hangingPunct="1">
        <a:spcBef>
          <a:spcPct val="20000"/>
        </a:spcBef>
        <a:buFont typeface="Arial" pitchFamily="34" charset="0"/>
        <a:buChar char="»"/>
        <a:defRPr sz="1400" kern="1200">
          <a:solidFill>
            <a:srgbClr val="505050"/>
          </a:solidFill>
          <a:latin typeface="+mn-lt"/>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15:clr>
            <a:srgbClr val="F26B43"/>
          </p15:clr>
        </p15:guide>
        <p15:guide id="29" orient="horz" pos="89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3.xml"/><Relationship Id="rId7" Type="http://schemas.openxmlformats.org/officeDocument/2006/relationships/hyperlink" Target="https://aka.ms/migrationplaybook" TargetMode="External"/><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slideLayout" Target="../slideLayouts/slideLayout27.xml"/><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hyperlink" Target="https://partner.microsoft.com/en-us/asset/collection/azure-migration-campaign#/"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5.xml"/><Relationship Id="rId7" Type="http://schemas.openxmlformats.org/officeDocument/2006/relationships/hyperlink" Target="https://partner.microsoft.com/en-us/asset/collection/azure-migration-campaign#/" TargetMode="External"/><Relationship Id="rId2" Type="http://schemas.openxmlformats.org/officeDocument/2006/relationships/tags" Target="../tags/tag54.xml"/><Relationship Id="rId1" Type="http://schemas.openxmlformats.org/officeDocument/2006/relationships/vmlDrawing" Target="../drawings/vmlDrawing29.vml"/><Relationship Id="rId6" Type="http://schemas.openxmlformats.org/officeDocument/2006/relationships/image" Target="../media/image7.emf"/><Relationship Id="rId5" Type="http://schemas.openxmlformats.org/officeDocument/2006/relationships/oleObject" Target="../embeddings/oleObject28.bin"/><Relationship Id="rId4"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case-studies/" TargetMode="External"/><Relationship Id="rId13" Type="http://schemas.openxmlformats.org/officeDocument/2006/relationships/hyperlink" Target="https://customers.microsoft.com/en-us/story/jbhunt-travelandtransportation-azure" TargetMode="External"/><Relationship Id="rId18" Type="http://schemas.openxmlformats.org/officeDocument/2006/relationships/image" Target="../media/image37.png"/><Relationship Id="rId3" Type="http://schemas.openxmlformats.org/officeDocument/2006/relationships/tags" Target="../tags/tag57.xml"/><Relationship Id="rId7" Type="http://schemas.openxmlformats.org/officeDocument/2006/relationships/image" Target="../media/image7.emf"/><Relationship Id="rId12" Type="http://schemas.openxmlformats.org/officeDocument/2006/relationships/hyperlink" Target="https://customers.microsoft.com/en-us/story/geico" TargetMode="External"/><Relationship Id="rId17" Type="http://schemas.openxmlformats.org/officeDocument/2006/relationships/image" Target="../media/image36.png"/><Relationship Id="rId2" Type="http://schemas.openxmlformats.org/officeDocument/2006/relationships/tags" Target="../tags/tag56.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vmlDrawing" Target="../drawings/vmlDrawing30.vml"/><Relationship Id="rId6" Type="http://schemas.openxmlformats.org/officeDocument/2006/relationships/oleObject" Target="../embeddings/oleObject29.bin"/><Relationship Id="rId11" Type="http://schemas.openxmlformats.org/officeDocument/2006/relationships/hyperlink" Target="https://customers.microsoft.com/en-us/story/wipro-azure-cloud-it-technology" TargetMode="External"/><Relationship Id="rId5" Type="http://schemas.openxmlformats.org/officeDocument/2006/relationships/notesSlide" Target="../notesSlides/notesSlide4.xml"/><Relationship Id="rId15" Type="http://schemas.openxmlformats.org/officeDocument/2006/relationships/image" Target="../media/image34.png"/><Relationship Id="rId10" Type="http://schemas.openxmlformats.org/officeDocument/2006/relationships/hyperlink" Target="https://customers.microsoft.com/en-us/story/maersk-travel-transportation-microsoft-services" TargetMode="External"/><Relationship Id="rId19" Type="http://schemas.openxmlformats.org/officeDocument/2006/relationships/image" Target="../media/image38.svg"/><Relationship Id="rId4" Type="http://schemas.openxmlformats.org/officeDocument/2006/relationships/slideLayout" Target="../slideLayouts/slideLayout27.xml"/><Relationship Id="rId9" Type="http://schemas.openxmlformats.org/officeDocument/2006/relationships/hyperlink" Target="https://azure.microsoft.com/en-us/migration/" TargetMode="External"/><Relationship Id="rId14" Type="http://schemas.openxmlformats.org/officeDocument/2006/relationships/hyperlink" Target="https://customers.microsoft.com/en-us/story/aso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hyperlink" Target="https://www.microsoft.com/en-us/cloud-platform/windows-server-2008" TargetMode="External"/><Relationship Id="rId3" Type="http://schemas.openxmlformats.org/officeDocument/2006/relationships/tags" Target="../tags/tag59.xml"/><Relationship Id="rId7" Type="http://schemas.openxmlformats.org/officeDocument/2006/relationships/hyperlink" Target="https://azure.microsoft.com/en-us/campaigns/windows-server/?v=18.19&amp;v=18.19" TargetMode="External"/><Relationship Id="rId12" Type="http://schemas.openxmlformats.org/officeDocument/2006/relationships/image" Target="../media/image41.svg"/><Relationship Id="rId2" Type="http://schemas.openxmlformats.org/officeDocument/2006/relationships/tags" Target="../tags/tag58.xml"/><Relationship Id="rId1" Type="http://schemas.openxmlformats.org/officeDocument/2006/relationships/vmlDrawing" Target="../drawings/vmlDrawing31.vml"/><Relationship Id="rId6" Type="http://schemas.openxmlformats.org/officeDocument/2006/relationships/image" Target="../media/image7.emf"/><Relationship Id="rId11" Type="http://schemas.openxmlformats.org/officeDocument/2006/relationships/image" Target="../media/image40.png"/><Relationship Id="rId5" Type="http://schemas.openxmlformats.org/officeDocument/2006/relationships/oleObject" Target="../embeddings/oleObject30.bin"/><Relationship Id="rId10" Type="http://schemas.openxmlformats.org/officeDocument/2006/relationships/hyperlink" Target="https://aka.ms/eos-offer-faq" TargetMode="External"/><Relationship Id="rId4" Type="http://schemas.openxmlformats.org/officeDocument/2006/relationships/slideLayout" Target="../slideLayouts/slideLayout27.xml"/><Relationship Id="rId9" Type="http://schemas.openxmlformats.org/officeDocument/2006/relationships/hyperlink" Target="https://www.microsoft.com/en-US/sql-server/sql-server-200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azure.microsoft.com/en-us/pricing/hybrid-benefit/" TargetMode="External"/><Relationship Id="rId3" Type="http://schemas.openxmlformats.org/officeDocument/2006/relationships/tags" Target="../tags/tag61.xml"/><Relationship Id="rId7" Type="http://schemas.openxmlformats.org/officeDocument/2006/relationships/image" Target="../media/image7.emf"/><Relationship Id="rId12" Type="http://schemas.openxmlformats.org/officeDocument/2006/relationships/image" Target="../media/image42.png"/><Relationship Id="rId2" Type="http://schemas.openxmlformats.org/officeDocument/2006/relationships/tags" Target="../tags/tag60.xml"/><Relationship Id="rId1" Type="http://schemas.openxmlformats.org/officeDocument/2006/relationships/vmlDrawing" Target="../drawings/vmlDrawing32.vml"/><Relationship Id="rId6" Type="http://schemas.openxmlformats.org/officeDocument/2006/relationships/oleObject" Target="../embeddings/oleObject31.bin"/><Relationship Id="rId11" Type="http://schemas.openxmlformats.org/officeDocument/2006/relationships/hyperlink" Target="https://docs.microsoft.com/en-us/azure/billing/billing-save-compute-costs-reservations" TargetMode="External"/><Relationship Id="rId5" Type="http://schemas.openxmlformats.org/officeDocument/2006/relationships/notesSlide" Target="../notesSlides/notesSlide6.xml"/><Relationship Id="rId10" Type="http://schemas.openxmlformats.org/officeDocument/2006/relationships/hyperlink" Target="https://portal.azure.com/#create/Microsoft.Reservations" TargetMode="External"/><Relationship Id="rId4" Type="http://schemas.openxmlformats.org/officeDocument/2006/relationships/slideLayout" Target="../slideLayouts/slideLayout27.xml"/><Relationship Id="rId9" Type="http://schemas.openxmlformats.org/officeDocument/2006/relationships/hyperlink" Target="https://azure.microsoft.com/en-us/pricing/reserved-vm-instance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en-us/pricing/hybrid-benefit/" TargetMode="External"/><Relationship Id="rId3" Type="http://schemas.openxmlformats.org/officeDocument/2006/relationships/tags" Target="../tags/tag63.xml"/><Relationship Id="rId7" Type="http://schemas.openxmlformats.org/officeDocument/2006/relationships/hyperlink" Target="https://azure.microsoft.com/en-us/pricing/reserved-vm-instances/" TargetMode="External"/><Relationship Id="rId2" Type="http://schemas.openxmlformats.org/officeDocument/2006/relationships/tags" Target="../tags/tag62.xml"/><Relationship Id="rId1" Type="http://schemas.openxmlformats.org/officeDocument/2006/relationships/vmlDrawing" Target="../drawings/vmlDrawing33.vml"/><Relationship Id="rId6" Type="http://schemas.openxmlformats.org/officeDocument/2006/relationships/image" Target="../media/image7.emf"/><Relationship Id="rId11" Type="http://schemas.openxmlformats.org/officeDocument/2006/relationships/hyperlink" Target="https://planningservices.partners.extranet.microsoft.com/en/Pages/partnereligibilityrequirements.aspx" TargetMode="External"/><Relationship Id="rId5" Type="http://schemas.openxmlformats.org/officeDocument/2006/relationships/oleObject" Target="../embeddings/oleObject32.bin"/><Relationship Id="rId10" Type="http://schemas.openxmlformats.org/officeDocument/2006/relationships/hyperlink" Target="https://planningservices.partners.extranet.microsoft.com/en/Pages/default.aspx" TargetMode="External"/><Relationship Id="rId4" Type="http://schemas.openxmlformats.org/officeDocument/2006/relationships/slideLayout" Target="../slideLayouts/slideLayout28.xml"/><Relationship Id="rId9" Type="http://schemas.openxmlformats.org/officeDocument/2006/relationships/hyperlink" Target="https://docs.microsoft.com/en-us/azure/virtual-machines/windows/hybrid-use-benefit-licensin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sql/dma/dma-overview?view=sql-server-2017&amp;viewFallbackFrom=ssdt-18vs2017" TargetMode="External"/><Relationship Id="rId3" Type="http://schemas.openxmlformats.org/officeDocument/2006/relationships/tags" Target="../tags/tag65.xml"/><Relationship Id="rId7" Type="http://schemas.openxmlformats.org/officeDocument/2006/relationships/image" Target="../media/image7.emf"/><Relationship Id="rId12" Type="http://schemas.openxmlformats.org/officeDocument/2006/relationships/image" Target="../media/image45.jpeg"/><Relationship Id="rId2" Type="http://schemas.openxmlformats.org/officeDocument/2006/relationships/tags" Target="../tags/tag64.xml"/><Relationship Id="rId1" Type="http://schemas.openxmlformats.org/officeDocument/2006/relationships/vmlDrawing" Target="../drawings/vmlDrawing34.vml"/><Relationship Id="rId6" Type="http://schemas.openxmlformats.org/officeDocument/2006/relationships/oleObject" Target="../embeddings/oleObject33.bin"/><Relationship Id="rId11" Type="http://schemas.openxmlformats.org/officeDocument/2006/relationships/image" Target="../media/image44.png"/><Relationship Id="rId5" Type="http://schemas.openxmlformats.org/officeDocument/2006/relationships/notesSlide" Target="../notesSlides/notesSlide7.xml"/><Relationship Id="rId10" Type="http://schemas.openxmlformats.org/officeDocument/2006/relationships/image" Target="../media/image43.png"/><Relationship Id="rId4" Type="http://schemas.openxmlformats.org/officeDocument/2006/relationships/slideLayout" Target="../slideLayouts/slideLayout27.xml"/><Relationship Id="rId9" Type="http://schemas.openxmlformats.org/officeDocument/2006/relationships/hyperlink" Target="https://www.microsoft.com/en-us/download/details.aspx?id=53595"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atamigration.microsoft.com/" TargetMode="External"/><Relationship Id="rId13" Type="http://schemas.openxmlformats.org/officeDocument/2006/relationships/hyperlink" Target="https://morphis-tech.com/products/transform/transformer" TargetMode="External"/><Relationship Id="rId18" Type="http://schemas.openxmlformats.org/officeDocument/2006/relationships/hyperlink" Target="https://www.cloudamize.com/" TargetMode="External"/><Relationship Id="rId26" Type="http://schemas.openxmlformats.org/officeDocument/2006/relationships/image" Target="../media/image53.png"/><Relationship Id="rId3" Type="http://schemas.openxmlformats.org/officeDocument/2006/relationships/tags" Target="../tags/tag67.xml"/><Relationship Id="rId21" Type="http://schemas.openxmlformats.org/officeDocument/2006/relationships/image" Target="../media/image48.png"/><Relationship Id="rId7" Type="http://schemas.openxmlformats.org/officeDocument/2006/relationships/image" Target="../media/image7.emf"/><Relationship Id="rId12" Type="http://schemas.openxmlformats.org/officeDocument/2006/relationships/hyperlink" Target="https://datometry.com/products/database-migration/" TargetMode="External"/><Relationship Id="rId17" Type="http://schemas.openxmlformats.org/officeDocument/2006/relationships/hyperlink" Target="https://www.movere.io/" TargetMode="External"/><Relationship Id="rId25" Type="http://schemas.openxmlformats.org/officeDocument/2006/relationships/image" Target="../media/image52.png"/><Relationship Id="rId2" Type="http://schemas.openxmlformats.org/officeDocument/2006/relationships/tags" Target="../tags/tag66.xml"/><Relationship Id="rId16" Type="http://schemas.openxmlformats.org/officeDocument/2006/relationships/hyperlink" Target="http://www.querysurge.com/company/partners/microsoft" TargetMode="External"/><Relationship Id="rId20" Type="http://schemas.openxmlformats.org/officeDocument/2006/relationships/image" Target="../media/image47.png"/><Relationship Id="rId1" Type="http://schemas.openxmlformats.org/officeDocument/2006/relationships/vmlDrawing" Target="../drawings/vmlDrawing35.vml"/><Relationship Id="rId6" Type="http://schemas.openxmlformats.org/officeDocument/2006/relationships/oleObject" Target="../embeddings/oleObject34.bin"/><Relationship Id="rId11" Type="http://schemas.openxmlformats.org/officeDocument/2006/relationships/hyperlink" Target="https://www.ispirer.com/solutions/migration-to-the-microsoft-technology-stack" TargetMode="External"/><Relationship Id="rId24" Type="http://schemas.openxmlformats.org/officeDocument/2006/relationships/image" Target="../media/image51.png"/><Relationship Id="rId5" Type="http://schemas.openxmlformats.org/officeDocument/2006/relationships/notesSlide" Target="../notesSlides/notesSlide8.xml"/><Relationship Id="rId15" Type="http://schemas.openxmlformats.org/officeDocument/2006/relationships/hyperlink" Target="https://www.informatica.com/solutions/explore-ecosystems/microsoft/azure.html#fbid=o7_FD1JIuw1" TargetMode="External"/><Relationship Id="rId23" Type="http://schemas.openxmlformats.org/officeDocument/2006/relationships/image" Target="../media/image50.png"/><Relationship Id="rId28" Type="http://schemas.openxmlformats.org/officeDocument/2006/relationships/image" Target="../media/image55.jpeg"/><Relationship Id="rId10" Type="http://schemas.openxmlformats.org/officeDocument/2006/relationships/hyperlink" Target="http://www.striim.com/" TargetMode="External"/><Relationship Id="rId19" Type="http://schemas.openxmlformats.org/officeDocument/2006/relationships/image" Target="../media/image46.png"/><Relationship Id="rId4" Type="http://schemas.openxmlformats.org/officeDocument/2006/relationships/slideLayout" Target="../slideLayouts/slideLayout27.xml"/><Relationship Id="rId9" Type="http://schemas.openxmlformats.org/officeDocument/2006/relationships/hyperlink" Target="http://www.attunity.com/" TargetMode="External"/><Relationship Id="rId14" Type="http://schemas.openxmlformats.org/officeDocument/2006/relationships/hyperlink" Target="https://www.corenttech.com/SurPaaS-Migration-As-A-Service.html" TargetMode="External"/><Relationship Id="rId22" Type="http://schemas.openxmlformats.org/officeDocument/2006/relationships/image" Target="../media/image49.png"/><Relationship Id="rId27"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1.xml"/><Relationship Id="rId7" Type="http://schemas.openxmlformats.org/officeDocument/2006/relationships/hyperlink" Target="mailto:azuremig@microsoft.com" TargetMode="External"/><Relationship Id="rId2" Type="http://schemas.openxmlformats.org/officeDocument/2006/relationships/tags" Target="../tags/tag40.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3" Type="http://schemas.openxmlformats.org/officeDocument/2006/relationships/tags" Target="../tags/tag69.xml"/><Relationship Id="rId7" Type="http://schemas.openxmlformats.org/officeDocument/2006/relationships/hyperlink" Target="https://azure.microsoft.com/en-us/resources/videos/migration-with-azure-migrate/" TargetMode="External"/><Relationship Id="rId2" Type="http://schemas.openxmlformats.org/officeDocument/2006/relationships/tags" Target="../tags/tag68.xml"/><Relationship Id="rId1" Type="http://schemas.openxmlformats.org/officeDocument/2006/relationships/vmlDrawing" Target="../drawings/vmlDrawing36.vml"/><Relationship Id="rId6" Type="http://schemas.openxmlformats.org/officeDocument/2006/relationships/image" Target="../media/image7.emf"/><Relationship Id="rId11" Type="http://schemas.openxmlformats.org/officeDocument/2006/relationships/image" Target="../media/image56.jpeg"/><Relationship Id="rId5" Type="http://schemas.openxmlformats.org/officeDocument/2006/relationships/oleObject" Target="../embeddings/oleObject35.bin"/><Relationship Id="rId10" Type="http://schemas.openxmlformats.org/officeDocument/2006/relationships/hyperlink" Target="https://docs.microsoft.com/en-us/azure/migrate/migrate-scenarios-assessment" TargetMode="External"/><Relationship Id="rId4" Type="http://schemas.openxmlformats.org/officeDocument/2006/relationships/slideLayout" Target="../slideLayouts/slideLayout27.xml"/><Relationship Id="rId9" Type="http://schemas.openxmlformats.org/officeDocument/2006/relationships/hyperlink" Target="https://aka.ms/azuremigrate/getstarted"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aka.ms/WinWithData" TargetMode="External"/><Relationship Id="rId13" Type="http://schemas.openxmlformats.org/officeDocument/2006/relationships/hyperlink" Target="https://www.microsoft.com/en-us/learning/azure-exams.aspx" TargetMode="External"/><Relationship Id="rId3" Type="http://schemas.openxmlformats.org/officeDocument/2006/relationships/tags" Target="../tags/tag71.xml"/><Relationship Id="rId7" Type="http://schemas.openxmlformats.org/officeDocument/2006/relationships/image" Target="../media/image7.emf"/><Relationship Id="rId12" Type="http://schemas.openxmlformats.org/officeDocument/2006/relationships/hyperlink" Target="https://mva.microsoft.com/product-training/microsoft-azure#!jobf=IT%20Pros&amp;lang=1033" TargetMode="External"/><Relationship Id="rId17" Type="http://schemas.openxmlformats.org/officeDocument/2006/relationships/image" Target="../media/image59.png"/><Relationship Id="rId2" Type="http://schemas.openxmlformats.org/officeDocument/2006/relationships/tags" Target="../tags/tag70.xml"/><Relationship Id="rId16" Type="http://schemas.openxmlformats.org/officeDocument/2006/relationships/image" Target="../media/image58.png"/><Relationship Id="rId1" Type="http://schemas.openxmlformats.org/officeDocument/2006/relationships/vmlDrawing" Target="../drawings/vmlDrawing37.vml"/><Relationship Id="rId6" Type="http://schemas.openxmlformats.org/officeDocument/2006/relationships/oleObject" Target="../embeddings/oleObject36.bin"/><Relationship Id="rId11" Type="http://schemas.openxmlformats.org/officeDocument/2006/relationships/hyperlink" Target="https://docs.microsoft.com/en-us/azure/" TargetMode="External"/><Relationship Id="rId5" Type="http://schemas.openxmlformats.org/officeDocument/2006/relationships/notesSlide" Target="../notesSlides/notesSlide9.xml"/><Relationship Id="rId15" Type="http://schemas.openxmlformats.org/officeDocument/2006/relationships/image" Target="../media/image57.png"/><Relationship Id="rId10" Type="http://schemas.openxmlformats.org/officeDocument/2006/relationships/hyperlink" Target="https://azure.microsoft.com/en-us/training/" TargetMode="External"/><Relationship Id="rId4" Type="http://schemas.openxmlformats.org/officeDocument/2006/relationships/slideLayout" Target="../slideLayouts/slideLayout27.xml"/><Relationship Id="rId9" Type="http://schemas.openxmlformats.org/officeDocument/2006/relationships/hyperlink" Target="https://www.microsoft.com/handsonlabs/Account/SignIn?redirect=/handsonlabs/SelfPacedLabs?storyId=story://Content-Private/content/w-migrate/1-azuremigrate/b_asr" TargetMode="External"/><Relationship Id="rId14" Type="http://schemas.openxmlformats.org/officeDocument/2006/relationships/hyperlink" Target="https://partner.microsoft.com/en-US/reach-customers/technical-journey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migration/" TargetMode="External"/><Relationship Id="rId3" Type="http://schemas.openxmlformats.org/officeDocument/2006/relationships/tags" Target="../tags/tag73.xml"/><Relationship Id="rId7" Type="http://schemas.openxmlformats.org/officeDocument/2006/relationships/image" Target="../media/image7.emf"/><Relationship Id="rId2" Type="http://schemas.openxmlformats.org/officeDocument/2006/relationships/tags" Target="../tags/tag72.xml"/><Relationship Id="rId1" Type="http://schemas.openxmlformats.org/officeDocument/2006/relationships/vmlDrawing" Target="../drawings/vmlDrawing38.vml"/><Relationship Id="rId6" Type="http://schemas.openxmlformats.org/officeDocument/2006/relationships/oleObject" Target="../embeddings/oleObject37.bin"/><Relationship Id="rId5" Type="http://schemas.openxmlformats.org/officeDocument/2006/relationships/notesSlide" Target="../notesSlides/notesSlide10.xml"/><Relationship Id="rId4"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hyperlink" Target="https://techcommunity.microsoft.com/plugins/common/feature/oauth2sso/sso_login_redirect?referer=https://techcommunity.microsoft.com/t5/Azure-Migration-Partner/ct-p/AzureMigrationPartner" TargetMode="External"/><Relationship Id="rId13" Type="http://schemas.openxmlformats.org/officeDocument/2006/relationships/image" Target="../media/image61.png"/><Relationship Id="rId3" Type="http://schemas.openxmlformats.org/officeDocument/2006/relationships/tags" Target="../tags/tag75.xml"/><Relationship Id="rId7" Type="http://schemas.openxmlformats.org/officeDocument/2006/relationships/hyperlink" Target="https://techcommunity.microsoft.com/t5/Azure-Migration-Partner/ct-p/AzureMigrationPartner" TargetMode="External"/><Relationship Id="rId12" Type="http://schemas.openxmlformats.org/officeDocument/2006/relationships/image" Target="../media/image60.png"/><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image" Target="../media/image7.emf"/><Relationship Id="rId11" Type="http://schemas.openxmlformats.org/officeDocument/2006/relationships/hyperlink" Target="https://techcommunity.microsoft.com/" TargetMode="External"/><Relationship Id="rId5" Type="http://schemas.openxmlformats.org/officeDocument/2006/relationships/oleObject" Target="../embeddings/oleObject38.bin"/><Relationship Id="rId10" Type="http://schemas.openxmlformats.org/officeDocument/2006/relationships/hyperlink" Target="https://azure.microsoft.com/en-us/support/community/" TargetMode="External"/><Relationship Id="rId4" Type="http://schemas.openxmlformats.org/officeDocument/2006/relationships/slideLayout" Target="../slideLayouts/slideLayout27.xml"/><Relationship Id="rId9" Type="http://schemas.openxmlformats.org/officeDocument/2006/relationships/hyperlink" Target="https://www.microsoftpartnercommunity.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tags" Target="../tags/tag77.xml"/><Relationship Id="rId21" Type="http://schemas.openxmlformats.org/officeDocument/2006/relationships/image" Target="../media/image75.svg"/><Relationship Id="rId7" Type="http://schemas.openxmlformats.org/officeDocument/2006/relationships/hyperlink" Target="https://azure.microsoft.com/en-us/migration/" TargetMode="External"/><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tags" Target="../tags/tag76.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vmlDrawing" Target="../drawings/vmlDrawing40.vml"/><Relationship Id="rId6" Type="http://schemas.openxmlformats.org/officeDocument/2006/relationships/image" Target="../media/image7.emf"/><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oleObject" Target="../embeddings/oleObject39.bin"/><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slideLayout" Target="../slideLayouts/slideLayout27.xml"/><Relationship Id="rId9" Type="http://schemas.openxmlformats.org/officeDocument/2006/relationships/image" Target="../media/image63.png"/><Relationship Id="rId14" Type="http://schemas.openxmlformats.org/officeDocument/2006/relationships/image" Target="../media/image68.jpeg"/><Relationship Id="rId22"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80.png"/><Relationship Id="rId2" Type="http://schemas.openxmlformats.org/officeDocument/2006/relationships/tags" Target="../tags/tag78.xml"/><Relationship Id="rId1" Type="http://schemas.openxmlformats.org/officeDocument/2006/relationships/vmlDrawing" Target="../drawings/vmlDrawing41.vml"/><Relationship Id="rId6" Type="http://schemas.openxmlformats.org/officeDocument/2006/relationships/image" Target="../media/image7.emf"/><Relationship Id="rId5" Type="http://schemas.openxmlformats.org/officeDocument/2006/relationships/oleObject" Target="../embeddings/oleObject40.bin"/><Relationship Id="rId4"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81.tiff"/><Relationship Id="rId2" Type="http://schemas.openxmlformats.org/officeDocument/2006/relationships/tags" Target="../tags/tag80.xml"/><Relationship Id="rId1" Type="http://schemas.openxmlformats.org/officeDocument/2006/relationships/vmlDrawing" Target="../drawings/vmlDrawing42.vml"/><Relationship Id="rId6" Type="http://schemas.openxmlformats.org/officeDocument/2006/relationships/image" Target="../media/image7.emf"/><Relationship Id="rId5" Type="http://schemas.openxmlformats.org/officeDocument/2006/relationships/oleObject" Target="../embeddings/oleObject41.bin"/><Relationship Id="rId4"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dms/dms-overview#regional-availability" TargetMode="External"/><Relationship Id="rId3" Type="http://schemas.openxmlformats.org/officeDocument/2006/relationships/tags" Target="../tags/tag83.xml"/><Relationship Id="rId7" Type="http://schemas.openxmlformats.org/officeDocument/2006/relationships/hyperlink" Target="https://azure.microsoft.com/en-us/services/database-migration/" TargetMode="External"/><Relationship Id="rId2" Type="http://schemas.openxmlformats.org/officeDocument/2006/relationships/tags" Target="../tags/tag82.xml"/><Relationship Id="rId1" Type="http://schemas.openxmlformats.org/officeDocument/2006/relationships/vmlDrawing" Target="../drawings/vmlDrawing43.vml"/><Relationship Id="rId6" Type="http://schemas.openxmlformats.org/officeDocument/2006/relationships/image" Target="../media/image7.emf"/><Relationship Id="rId11" Type="http://schemas.openxmlformats.org/officeDocument/2006/relationships/image" Target="../media/image84.png"/><Relationship Id="rId5" Type="http://schemas.openxmlformats.org/officeDocument/2006/relationships/oleObject" Target="../embeddings/oleObject42.bin"/><Relationship Id="rId10" Type="http://schemas.openxmlformats.org/officeDocument/2006/relationships/image" Target="../media/image83.png"/><Relationship Id="rId4" Type="http://schemas.openxmlformats.org/officeDocument/2006/relationships/slideLayout" Target="../slideLayouts/slideLayout27.xml"/><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pricing/details/storage/databox/" TargetMode="External"/><Relationship Id="rId3" Type="http://schemas.openxmlformats.org/officeDocument/2006/relationships/tags" Target="../tags/tag85.xml"/><Relationship Id="rId7" Type="http://schemas.openxmlformats.org/officeDocument/2006/relationships/hyperlink" Target="https://aka.ms/azuredatabox" TargetMode="External"/><Relationship Id="rId2" Type="http://schemas.openxmlformats.org/officeDocument/2006/relationships/tags" Target="../tags/tag84.xml"/><Relationship Id="rId1" Type="http://schemas.openxmlformats.org/officeDocument/2006/relationships/vmlDrawing" Target="../drawings/vmlDrawing44.vml"/><Relationship Id="rId6" Type="http://schemas.openxmlformats.org/officeDocument/2006/relationships/image" Target="../media/image7.emf"/><Relationship Id="rId11" Type="http://schemas.openxmlformats.org/officeDocument/2006/relationships/image" Target="../media/image85.png"/><Relationship Id="rId5" Type="http://schemas.openxmlformats.org/officeDocument/2006/relationships/oleObject" Target="../embeddings/oleObject43.bin"/><Relationship Id="rId10" Type="http://schemas.openxmlformats.org/officeDocument/2006/relationships/hyperlink" Target="https://docs.microsoft.com/en-us/azure/storage/" TargetMode="External"/><Relationship Id="rId4" Type="http://schemas.openxmlformats.org/officeDocument/2006/relationships/slideLayout" Target="../slideLayouts/slideLayout27.xml"/><Relationship Id="rId9" Type="http://schemas.openxmlformats.org/officeDocument/2006/relationships/hyperlink" Target="https://azure.microsoft.com/en-us/services/storage/databox/"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azure/migrate/migrate-scenarios-lift-and-shift" TargetMode="External"/><Relationship Id="rId3" Type="http://schemas.openxmlformats.org/officeDocument/2006/relationships/tags" Target="../tags/tag87.xml"/><Relationship Id="rId7" Type="http://schemas.openxmlformats.org/officeDocument/2006/relationships/hyperlink" Target="https://azure.microsoft.com/en-us/services/site-recovery/" TargetMode="External"/><Relationship Id="rId2" Type="http://schemas.openxmlformats.org/officeDocument/2006/relationships/tags" Target="../tags/tag86.xml"/><Relationship Id="rId1" Type="http://schemas.openxmlformats.org/officeDocument/2006/relationships/vmlDrawing" Target="../drawings/vmlDrawing45.vml"/><Relationship Id="rId6" Type="http://schemas.openxmlformats.org/officeDocument/2006/relationships/image" Target="../media/image7.emf"/><Relationship Id="rId5" Type="http://schemas.openxmlformats.org/officeDocument/2006/relationships/oleObject" Target="../embeddings/oleObject44.bin"/><Relationship Id="rId10" Type="http://schemas.openxmlformats.org/officeDocument/2006/relationships/image" Target="../media/image87.jpeg"/><Relationship Id="rId4" Type="http://schemas.openxmlformats.org/officeDocument/2006/relationships/slideLayout" Target="../slideLayouts/slideLayout27.xml"/><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wFUpAzn1Iu8" TargetMode="External"/><Relationship Id="rId2" Type="http://schemas.openxmlformats.org/officeDocument/2006/relationships/hyperlink" Target="https://youtu.be/AnFja6ZyenA" TargetMode="External"/><Relationship Id="rId1" Type="http://schemas.openxmlformats.org/officeDocument/2006/relationships/slideLayout" Target="../slideLayouts/slideLayout2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vimeo.com/239628584/69c262cea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azure/migrate/contoso-migration-rehost-linux-vm" TargetMode="External"/><Relationship Id="rId3" Type="http://schemas.openxmlformats.org/officeDocument/2006/relationships/hyperlink" Target="https://partner.microsoft.com/en-US/solutions/practice-areas/data-ai/data-platform-modernization#simple-tab-content-2" TargetMode="External"/><Relationship Id="rId7" Type="http://schemas.openxmlformats.org/officeDocument/2006/relationships/hyperlink" Target="https://docs.microsoft.com/en-us/azure/migrate/contoso-migration-rehost-vm-sql-ag" TargetMode="External"/><Relationship Id="rId2" Type="http://schemas.openxmlformats.org/officeDocument/2006/relationships/image" Target="../media/image90.png"/><Relationship Id="rId1" Type="http://schemas.openxmlformats.org/officeDocument/2006/relationships/slideLayout" Target="../slideLayouts/slideLayout79.xml"/><Relationship Id="rId6" Type="http://schemas.openxmlformats.org/officeDocument/2006/relationships/hyperlink" Target="https://docs.microsoft.com/en-us/azure/migrate/contoso-migration-rehost-vm" TargetMode="External"/><Relationship Id="rId11" Type="http://schemas.openxmlformats.org/officeDocument/2006/relationships/image" Target="../media/image92.jpeg"/><Relationship Id="rId5" Type="http://schemas.openxmlformats.org/officeDocument/2006/relationships/hyperlink" Target="https://docs.microsoft.com/en-us/azure/migrate/contoso-migration-rehost-vm-sql-managed-instance" TargetMode="External"/><Relationship Id="rId10" Type="http://schemas.openxmlformats.org/officeDocument/2006/relationships/image" Target="../media/image91.png"/><Relationship Id="rId4" Type="http://schemas.openxmlformats.org/officeDocument/2006/relationships/hyperlink" Target="https://docs.microsoft.com/en-us/azure/migrate/" TargetMode="External"/><Relationship Id="rId9" Type="http://schemas.openxmlformats.org/officeDocument/2006/relationships/hyperlink" Target="https://docs.microsoft.com/en-us/azure/migrate/contoso-migration-rehost-linux-vm-mysql" TargetMode="External"/></Relationships>
</file>

<file path=ppt/slides/_rels/slide32.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vmlDrawing" Target="../drawings/vmlDrawing46.vml"/><Relationship Id="rId6" Type="http://schemas.openxmlformats.org/officeDocument/2006/relationships/image" Target="../media/image7.emf"/><Relationship Id="rId5" Type="http://schemas.openxmlformats.org/officeDocument/2006/relationships/oleObject" Target="../embeddings/oleObject45.bin"/><Relationship Id="rId4"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91.xml"/><Relationship Id="rId7" Type="http://schemas.openxmlformats.org/officeDocument/2006/relationships/image" Target="../media/image7.emf"/><Relationship Id="rId2" Type="http://schemas.openxmlformats.org/officeDocument/2006/relationships/tags" Target="../tags/tag90.xml"/><Relationship Id="rId1" Type="http://schemas.openxmlformats.org/officeDocument/2006/relationships/vmlDrawing" Target="../drawings/vmlDrawing47.vml"/><Relationship Id="rId6" Type="http://schemas.openxmlformats.org/officeDocument/2006/relationships/oleObject" Target="../embeddings/oleObject46.bin"/><Relationship Id="rId5" Type="http://schemas.openxmlformats.org/officeDocument/2006/relationships/notesSlide" Target="../notesSlides/notesSlide11.xml"/><Relationship Id="rId4"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hyperlink" Target="https://www.cloudyn.com/register/?source=trial" TargetMode="External"/><Relationship Id="rId13" Type="http://schemas.openxmlformats.org/officeDocument/2006/relationships/image" Target="../media/image96.tiff"/><Relationship Id="rId3" Type="http://schemas.openxmlformats.org/officeDocument/2006/relationships/tags" Target="../tags/tag93.xml"/><Relationship Id="rId7" Type="http://schemas.openxmlformats.org/officeDocument/2006/relationships/hyperlink" Target="https://azure.microsoft.com/en-us/services/cost-management/" TargetMode="External"/><Relationship Id="rId12" Type="http://schemas.openxmlformats.org/officeDocument/2006/relationships/image" Target="../media/image95.tiff"/><Relationship Id="rId2" Type="http://schemas.openxmlformats.org/officeDocument/2006/relationships/tags" Target="../tags/tag92.xml"/><Relationship Id="rId1" Type="http://schemas.openxmlformats.org/officeDocument/2006/relationships/vmlDrawing" Target="../drawings/vmlDrawing48.vml"/><Relationship Id="rId6" Type="http://schemas.openxmlformats.org/officeDocument/2006/relationships/image" Target="../media/image7.emf"/><Relationship Id="rId11" Type="http://schemas.openxmlformats.org/officeDocument/2006/relationships/image" Target="../media/image94.tiff"/><Relationship Id="rId5" Type="http://schemas.openxmlformats.org/officeDocument/2006/relationships/oleObject" Target="../embeddings/oleObject47.bin"/><Relationship Id="rId10" Type="http://schemas.openxmlformats.org/officeDocument/2006/relationships/hyperlink" Target="https://azure.microsoft.com/en-us/pricing/details/cost-management/" TargetMode="External"/><Relationship Id="rId4" Type="http://schemas.openxmlformats.org/officeDocument/2006/relationships/slideLayout" Target="../slideLayouts/slideLayout27.xml"/><Relationship Id="rId9" Type="http://schemas.openxmlformats.org/officeDocument/2006/relationships/hyperlink" Target="https://azure.microsoft.com/en-us/blog/use-azure-cost-management-for-free/" TargetMode="External"/><Relationship Id="rId14" Type="http://schemas.openxmlformats.org/officeDocument/2006/relationships/image" Target="../media/image97.tiff"/></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en-us/azure/security-center/security-center-intro" TargetMode="External"/><Relationship Id="rId3" Type="http://schemas.openxmlformats.org/officeDocument/2006/relationships/tags" Target="../tags/tag95.xml"/><Relationship Id="rId7" Type="http://schemas.openxmlformats.org/officeDocument/2006/relationships/image" Target="../media/image7.emf"/><Relationship Id="rId2" Type="http://schemas.openxmlformats.org/officeDocument/2006/relationships/tags" Target="../tags/tag94.xml"/><Relationship Id="rId1" Type="http://schemas.openxmlformats.org/officeDocument/2006/relationships/vmlDrawing" Target="../drawings/vmlDrawing49.vml"/><Relationship Id="rId6" Type="http://schemas.openxmlformats.org/officeDocument/2006/relationships/oleObject" Target="../embeddings/oleObject48.bin"/><Relationship Id="rId11" Type="http://schemas.openxmlformats.org/officeDocument/2006/relationships/image" Target="../media/image99.jpeg"/><Relationship Id="rId5" Type="http://schemas.openxmlformats.org/officeDocument/2006/relationships/notesSlide" Target="../notesSlides/notesSlide12.xml"/><Relationship Id="rId10" Type="http://schemas.openxmlformats.org/officeDocument/2006/relationships/image" Target="../media/image98.jpeg"/><Relationship Id="rId4" Type="http://schemas.openxmlformats.org/officeDocument/2006/relationships/slideLayout" Target="../slideLayouts/slideLayout27.xml"/><Relationship Id="rId9" Type="http://schemas.openxmlformats.org/officeDocument/2006/relationships/hyperlink" Target="https://azure.microsoft.com/en-us/pricing/details/security-cent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en-us/services/monitor/" TargetMode="External"/><Relationship Id="rId2" Type="http://schemas.openxmlformats.org/officeDocument/2006/relationships/hyperlink" Target="https://docs.microsoft.com/en-us/azure/monitoring-and-diagnostics/monitoring-overview" TargetMode="External"/><Relationship Id="rId1" Type="http://schemas.openxmlformats.org/officeDocument/2006/relationships/slideLayout" Target="../slideLayouts/slideLayout27.xml"/><Relationship Id="rId6" Type="http://schemas.openxmlformats.org/officeDocument/2006/relationships/image" Target="../media/image100.jpeg"/><Relationship Id="rId5" Type="http://schemas.openxmlformats.org/officeDocument/2006/relationships/hyperlink" Target="https://azure.microsoft.com/en-us/pricing/details/log-analytics/" TargetMode="External"/><Relationship Id="rId4" Type="http://schemas.openxmlformats.org/officeDocument/2006/relationships/hyperlink" Target="https://azure.microsoft.com/en-us/services/log-analytic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pricing/details/azure-policy/" TargetMode="External"/><Relationship Id="rId2" Type="http://schemas.openxmlformats.org/officeDocument/2006/relationships/hyperlink" Target="https://azure.microsoft.com/en-us/services/azure-policy/" TargetMode="External"/><Relationship Id="rId1" Type="http://schemas.openxmlformats.org/officeDocument/2006/relationships/slideLayout" Target="../slideLayouts/slideLayout27.xml"/><Relationship Id="rId5" Type="http://schemas.openxmlformats.org/officeDocument/2006/relationships/image" Target="../media/image102.png"/><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tags" Target="../tags/tag97.xml"/><Relationship Id="rId7" Type="http://schemas.openxmlformats.org/officeDocument/2006/relationships/hyperlink" Target="https://partner.microsoft.com/en-US/solutions/cloud-enterprise/assets/collection/azure-operations-jumpstart#/" TargetMode="External"/><Relationship Id="rId2" Type="http://schemas.openxmlformats.org/officeDocument/2006/relationships/tags" Target="../tags/tag96.xml"/><Relationship Id="rId1" Type="http://schemas.openxmlformats.org/officeDocument/2006/relationships/vmlDrawing" Target="../drawings/vmlDrawing50.vml"/><Relationship Id="rId6" Type="http://schemas.openxmlformats.org/officeDocument/2006/relationships/image" Target="../media/image7.emf"/><Relationship Id="rId5" Type="http://schemas.openxmlformats.org/officeDocument/2006/relationships/oleObject" Target="../embeddings/oleObject49.bin"/><Relationship Id="rId4"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us/services/virtual-machines/secure-well-managed-iaas/" TargetMode="External"/><Relationship Id="rId2" Type="http://schemas.openxmlformats.org/officeDocument/2006/relationships/hyperlink" Target="https://assetsprod.microsoft.com/mpn/en-us/azure-secure-well-managed-cloud-customer-presentation.pptx" TargetMode="External"/><Relationship Id="rId1" Type="http://schemas.openxmlformats.org/officeDocument/2006/relationships/slideLayout" Target="../slideLayouts/slideLayout27.xml"/><Relationship Id="rId4" Type="http://schemas.openxmlformats.org/officeDocument/2006/relationships/image" Target="../media/image104.jpe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3.xml"/><Relationship Id="rId7" Type="http://schemas.openxmlformats.org/officeDocument/2006/relationships/image" Target="../media/image7.emf"/><Relationship Id="rId2" Type="http://schemas.openxmlformats.org/officeDocument/2006/relationships/tags" Target="../tags/tag42.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image" Target="../media/image24.png"/><Relationship Id="rId4" Type="http://schemas.openxmlformats.org/officeDocument/2006/relationships/slideLayout" Target="../slideLayouts/slideLayout7.xml"/><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hyperlink" Target="https://support.microsoft.com/en-us/help/4020188/technical-support-for-microsoft-partners" TargetMode="External"/><Relationship Id="rId3" Type="http://schemas.openxmlformats.org/officeDocument/2006/relationships/tags" Target="../tags/tag99.xml"/><Relationship Id="rId7" Type="http://schemas.openxmlformats.org/officeDocument/2006/relationships/image" Target="../media/image7.emf"/><Relationship Id="rId12" Type="http://schemas.openxmlformats.org/officeDocument/2006/relationships/image" Target="../media/image106.jpeg"/><Relationship Id="rId2" Type="http://schemas.openxmlformats.org/officeDocument/2006/relationships/tags" Target="../tags/tag98.xml"/><Relationship Id="rId1" Type="http://schemas.openxmlformats.org/officeDocument/2006/relationships/vmlDrawing" Target="../drawings/vmlDrawing51.vml"/><Relationship Id="rId6" Type="http://schemas.openxmlformats.org/officeDocument/2006/relationships/oleObject" Target="../embeddings/oleObject50.bin"/><Relationship Id="rId11" Type="http://schemas.openxmlformats.org/officeDocument/2006/relationships/image" Target="../media/image105.jpeg"/><Relationship Id="rId5" Type="http://schemas.openxmlformats.org/officeDocument/2006/relationships/notesSlide" Target="../notesSlides/notesSlide13.xml"/><Relationship Id="rId10" Type="http://schemas.openxmlformats.org/officeDocument/2006/relationships/hyperlink" Target="https://docs.microsoft.com/en-us/azure/cloud-solution-provider/support/support-options-for-csp-partners" TargetMode="External"/><Relationship Id="rId4" Type="http://schemas.openxmlformats.org/officeDocument/2006/relationships/slideLayout" Target="../slideLayouts/slideLayout27.xml"/><Relationship Id="rId9" Type="http://schemas.openxmlformats.org/officeDocument/2006/relationships/hyperlink" Target="https://partner.microsoft.com/en-us/support/partnersupport"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azure.microsoft.com/en-us/programs/azure-fasttrack/?v=18.03" TargetMode="External"/><Relationship Id="rId3" Type="http://schemas.openxmlformats.org/officeDocument/2006/relationships/tags" Target="../tags/tag101.xml"/><Relationship Id="rId7" Type="http://schemas.openxmlformats.org/officeDocument/2006/relationships/image" Target="../media/image7.emf"/><Relationship Id="rId2" Type="http://schemas.openxmlformats.org/officeDocument/2006/relationships/tags" Target="../tags/tag100.xml"/><Relationship Id="rId1" Type="http://schemas.openxmlformats.org/officeDocument/2006/relationships/vmlDrawing" Target="../drawings/vmlDrawing52.vml"/><Relationship Id="rId6" Type="http://schemas.openxmlformats.org/officeDocument/2006/relationships/oleObject" Target="../embeddings/oleObject51.bin"/><Relationship Id="rId5" Type="http://schemas.openxmlformats.org/officeDocument/2006/relationships/notesSlide" Target="../notesSlides/notesSlide14.xml"/><Relationship Id="rId4" Type="http://schemas.openxmlformats.org/officeDocument/2006/relationships/slideLayout" Target="../slideLayouts/slideLayout27.xml"/><Relationship Id="rId9" Type="http://schemas.openxmlformats.org/officeDocument/2006/relationships/hyperlink" Target="https://azure.microsoft.com/en-us/programs/azure-fasttrack/partners/" TargetMode="External"/></Relationships>
</file>

<file path=ppt/slides/_rels/slide42.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53.vml"/><Relationship Id="rId6" Type="http://schemas.openxmlformats.org/officeDocument/2006/relationships/image" Target="../media/image7.emf"/><Relationship Id="rId5" Type="http://schemas.openxmlformats.org/officeDocument/2006/relationships/oleObject" Target="../embeddings/oleObject52.bin"/><Relationship Id="rId4"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aka.ms/partnerincentives"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hyperlink" Target="https://docs.microsoft.com/en-us/azure/monitoring/monitoring-service-map" TargetMode="External"/><Relationship Id="rId3" Type="http://schemas.openxmlformats.org/officeDocument/2006/relationships/tags" Target="../tags/tag105.xml"/><Relationship Id="rId7" Type="http://schemas.openxmlformats.org/officeDocument/2006/relationships/hyperlink" Target="https://azuremarketplace.microsoft.com/en-us/marketplace/apps/Microsoft.ServiceMapOMS" TargetMode="External"/><Relationship Id="rId2" Type="http://schemas.openxmlformats.org/officeDocument/2006/relationships/tags" Target="../tags/tag104.xml"/><Relationship Id="rId1" Type="http://schemas.openxmlformats.org/officeDocument/2006/relationships/vmlDrawing" Target="../drawings/vmlDrawing54.vml"/><Relationship Id="rId6" Type="http://schemas.openxmlformats.org/officeDocument/2006/relationships/image" Target="../media/image7.emf"/><Relationship Id="rId5" Type="http://schemas.openxmlformats.org/officeDocument/2006/relationships/oleObject" Target="../embeddings/oleObject53.bin"/><Relationship Id="rId4" Type="http://schemas.openxmlformats.org/officeDocument/2006/relationships/slideLayout" Target="../slideLayouts/slideLayout27.xml"/><Relationship Id="rId9" Type="http://schemas.openxmlformats.org/officeDocument/2006/relationships/image" Target="../media/image107.jpeg"/></Relationships>
</file>

<file path=ppt/slides/_rels/slide5.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4.vml"/><Relationship Id="rId6" Type="http://schemas.openxmlformats.org/officeDocument/2006/relationships/image" Target="../media/image7.emf"/><Relationship Id="rId5" Type="http://schemas.openxmlformats.org/officeDocument/2006/relationships/oleObject" Target="../embeddings/oleObject24.bin"/><Relationship Id="rId4"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openxmlformats.org/officeDocument/2006/relationships/hyperlink" Target="https://azure.microsoft.com/en-us/migration/" TargetMode="External"/><Relationship Id="rId3" Type="http://schemas.openxmlformats.org/officeDocument/2006/relationships/tags" Target="../tags/tag47.xml"/><Relationship Id="rId7" Type="http://schemas.openxmlformats.org/officeDocument/2006/relationships/image" Target="../media/image7.emf"/><Relationship Id="rId2" Type="http://schemas.openxmlformats.org/officeDocument/2006/relationships/tags" Target="../tags/tag46.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3.xml"/><Relationship Id="rId10" Type="http://schemas.openxmlformats.org/officeDocument/2006/relationships/image" Target="../media/image27.png"/><Relationship Id="rId4" Type="http://schemas.openxmlformats.org/officeDocument/2006/relationships/slideLayout" Target="../slideLayouts/slideLayout27.xml"/><Relationship Id="rId9" Type="http://schemas.openxmlformats.org/officeDocument/2006/relationships/hyperlink" Target="https://onlinexperiences.com/scripts/Server.nxp?LASCmd=AI:4;F:QS!10100&amp;ShowKey=51172&amp;Referrer=https://azure.microsoft.com/en-us/migratio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49.xml"/><Relationship Id="rId7" Type="http://schemas.openxmlformats.org/officeDocument/2006/relationships/hyperlink" Target="https://azure.microsoft.com/en-us/pricing/tco/" TargetMode="External"/><Relationship Id="rId2" Type="http://schemas.openxmlformats.org/officeDocument/2006/relationships/tags" Target="../tags/tag48.xml"/><Relationship Id="rId1" Type="http://schemas.openxmlformats.org/officeDocument/2006/relationships/vmlDrawing" Target="../drawings/vmlDrawing26.vml"/><Relationship Id="rId6" Type="http://schemas.openxmlformats.org/officeDocument/2006/relationships/image" Target="../media/image7.emf"/><Relationship Id="rId5" Type="http://schemas.openxmlformats.org/officeDocument/2006/relationships/oleObject" Target="../embeddings/oleObject26.bin"/><Relationship Id="rId4"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1.xml"/><Relationship Id="rId7" Type="http://schemas.openxmlformats.org/officeDocument/2006/relationships/hyperlink" Target="https://datamigration.microsoft.com/" TargetMode="External"/><Relationship Id="rId2" Type="http://schemas.openxmlformats.org/officeDocument/2006/relationships/tags" Target="../tags/tag50.xml"/><Relationship Id="rId1" Type="http://schemas.openxmlformats.org/officeDocument/2006/relationships/vmlDrawing" Target="../drawings/vmlDrawing27.vml"/><Relationship Id="rId6" Type="http://schemas.openxmlformats.org/officeDocument/2006/relationships/image" Target="../media/image7.emf"/><Relationship Id="rId5" Type="http://schemas.openxmlformats.org/officeDocument/2006/relationships/oleObject" Target="../embeddings/oleObject27.bin"/><Relationship Id="rId4" Type="http://schemas.openxmlformats.org/officeDocument/2006/relationships/slideLayout" Target="../slideLayouts/slideLayout27.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DDAFBA-842F-4087-9D15-3620BCDEA751}"/>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5"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37DDAFBA-842F-4087-9D15-3620BCDEA7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A6F950-4E3D-4825-8940-BCCD0BB9F113}"/>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tIns="137160">
            <a:noAutofit/>
          </a:bodyPr>
          <a:lstStyle/>
          <a:p>
            <a:r>
              <a:rPr lang="en-US" sz="3600" dirty="0">
                <a:latin typeface="+mn-lt"/>
              </a:rPr>
              <a:t>Azure Migration-in-a-Box</a:t>
            </a:r>
            <a:br>
              <a:rPr lang="en-US" sz="3600" dirty="0">
                <a:latin typeface="+mn-lt"/>
              </a:rPr>
            </a:br>
            <a:r>
              <a:rPr lang="en-US" sz="3600" dirty="0">
                <a:latin typeface="+mn-lt"/>
              </a:rPr>
              <a:t>Partner Readiness Package</a:t>
            </a:r>
            <a:br>
              <a:rPr lang="en-US" sz="3600" dirty="0">
                <a:latin typeface="+mn-lt"/>
              </a:rPr>
            </a:br>
            <a:endParaRPr lang="en-US" sz="3600" dirty="0">
              <a:latin typeface="+mn-lt"/>
            </a:endParaRPr>
          </a:p>
        </p:txBody>
      </p:sp>
      <p:sp>
        <p:nvSpPr>
          <p:cNvPr id="3" name="Text Placeholder 2"/>
          <p:cNvSpPr>
            <a:spLocks noGrp="1"/>
          </p:cNvSpPr>
          <p:nvPr>
            <p:ph type="body" sz="quarter" idx="10"/>
          </p:nvPr>
        </p:nvSpPr>
        <p:spPr/>
        <p:txBody>
          <a:bodyPr/>
          <a:lstStyle/>
          <a:p>
            <a:r>
              <a:rPr lang="en-US" dirty="0">
                <a:latin typeface="+mn-lt"/>
              </a:rPr>
              <a:t>Updated 7/13/2018</a:t>
            </a:r>
          </a:p>
        </p:txBody>
      </p:sp>
    </p:spTree>
    <p:extLst>
      <p:ext uri="{BB962C8B-B14F-4D97-AF65-F5344CB8AC3E}">
        <p14:creationId xmlns:p14="http://schemas.microsoft.com/office/powerpoint/2010/main" val="24779607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D6C207A-D9B2-4F13-AAEF-84104EA8F90C}"/>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3" name="think-cell Slide" r:id="rId5" imgW="378" imgH="377" progId="TCLayout.ActiveDocument.1">
                  <p:embed/>
                </p:oleObj>
              </mc:Choice>
              <mc:Fallback>
                <p:oleObj name="think-cell Slide" r:id="rId5" imgW="378" imgH="377" progId="TCLayout.ActiveDocument.1">
                  <p:embed/>
                  <p:pic>
                    <p:nvPicPr>
                      <p:cNvPr id="13" name="Object 12" hidden="1">
                        <a:extLst>
                          <a:ext uri="{FF2B5EF4-FFF2-40B4-BE49-F238E27FC236}">
                            <a16:creationId xmlns:a16="http://schemas.microsoft.com/office/drawing/2014/main" id="{AD6C207A-D9B2-4F13-AAEF-84104EA8F9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5F170715-47B1-4827-9190-97B75DD37D9D}"/>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Cloud Migration Playbook</a:t>
            </a:r>
            <a:endParaRPr lang="en-US" dirty="0"/>
          </a:p>
        </p:txBody>
      </p:sp>
      <p:sp>
        <p:nvSpPr>
          <p:cNvPr id="10" name="Text Placeholder 9">
            <a:extLst>
              <a:ext uri="{FF2B5EF4-FFF2-40B4-BE49-F238E27FC236}">
                <a16:creationId xmlns:a16="http://schemas.microsoft.com/office/drawing/2014/main" id="{B55AB952-08E4-4D02-A127-D8CE6D21992C}"/>
              </a:ext>
            </a:extLst>
          </p:cNvPr>
          <p:cNvSpPr>
            <a:spLocks noGrp="1"/>
          </p:cNvSpPr>
          <p:nvPr>
            <p:ph type="body" sz="quarter" idx="12"/>
          </p:nvPr>
        </p:nvSpPr>
        <p:spPr/>
        <p:txBody>
          <a:bodyPr/>
          <a:lstStyle/>
          <a:p>
            <a:r>
              <a:rPr lang="en-US" dirty="0"/>
              <a:t>A guide on how to build, accelerate and optimize your Azure-focused migration practice</a:t>
            </a:r>
          </a:p>
        </p:txBody>
      </p:sp>
      <p:sp>
        <p:nvSpPr>
          <p:cNvPr id="34" name="Slide Number Placeholder 33">
            <a:extLst>
              <a:ext uri="{FF2B5EF4-FFF2-40B4-BE49-F238E27FC236}">
                <a16:creationId xmlns:a16="http://schemas.microsoft.com/office/drawing/2014/main" id="{C398F2A6-5F35-4EB6-B60E-D9821B999976}"/>
              </a:ext>
            </a:extLst>
          </p:cNvPr>
          <p:cNvSpPr>
            <a:spLocks noGrp="1"/>
          </p:cNvSpPr>
          <p:nvPr>
            <p:ph type="sldNum" sz="quarter" idx="4"/>
          </p:nvPr>
        </p:nvSpPr>
        <p:spPr/>
        <p:txBody>
          <a:bodyPr/>
          <a:lstStyle/>
          <a:p>
            <a:fld id="{FAADACFB-7C71-4E89-89D2-7BBA40B7BFA9}" type="slidenum">
              <a:rPr lang="en-US" smtClean="0"/>
              <a:pPr/>
              <a:t>10</a:t>
            </a:fld>
            <a:endParaRPr lang="en-US" dirty="0"/>
          </a:p>
        </p:txBody>
      </p:sp>
      <p:sp>
        <p:nvSpPr>
          <p:cNvPr id="15" name="Text Placeholder 14"/>
          <p:cNvSpPr>
            <a:spLocks noGrp="1"/>
          </p:cNvSpPr>
          <p:nvPr>
            <p:ph type="body" sz="quarter" idx="13"/>
          </p:nvPr>
        </p:nvSpPr>
        <p:spPr>
          <a:xfrm>
            <a:off x="291080" y="1718020"/>
            <a:ext cx="6821909" cy="5057775"/>
          </a:xfrm>
        </p:spPr>
        <p:txBody>
          <a:bodyPr/>
          <a:lstStyle/>
          <a:p>
            <a:pPr lvl="0"/>
            <a:r>
              <a:rPr lang="en-US" dirty="0"/>
              <a:t>What is the guide</a:t>
            </a:r>
          </a:p>
          <a:p>
            <a:pPr lvl="1"/>
            <a:r>
              <a:rPr lang="en-US" dirty="0"/>
              <a:t>Guidance for new and existing Microsoft partners on the ins-and-outs of migrating workloads or modernizing applications and hosting them in Microsoft Azure. </a:t>
            </a:r>
          </a:p>
          <a:p>
            <a:pPr lvl="1"/>
            <a:r>
              <a:rPr lang="en-US" dirty="0"/>
              <a:t>Includes:</a:t>
            </a:r>
          </a:p>
          <a:p>
            <a:pPr lvl="2"/>
            <a:r>
              <a:rPr lang="en-US" dirty="0"/>
              <a:t>Strategies to build a migration or modernization practice, including which workloads to focus on, how to price your services, and how to build your team</a:t>
            </a:r>
          </a:p>
          <a:p>
            <a:pPr lvl="2"/>
            <a:r>
              <a:rPr lang="en-US" dirty="0"/>
              <a:t>Detail guidance on how to plan and execute the migration of an existing workload to Azure, tools, technical details on best practices</a:t>
            </a:r>
          </a:p>
          <a:p>
            <a:pPr lvl="0"/>
            <a:r>
              <a:rPr lang="en-US" dirty="0"/>
              <a:t>How to access</a:t>
            </a:r>
          </a:p>
          <a:p>
            <a:pPr lvl="1"/>
            <a:r>
              <a:rPr lang="en-US" dirty="0"/>
              <a:t>The playbook can be accessed </a:t>
            </a:r>
            <a:r>
              <a:rPr lang="en-US" dirty="0">
                <a:hlinkClick r:id="rId7"/>
              </a:rPr>
              <a:t>here</a:t>
            </a:r>
            <a:endParaRPr lang="en-US" dirty="0"/>
          </a:p>
        </p:txBody>
      </p:sp>
      <p:graphicFrame>
        <p:nvGraphicFramePr>
          <p:cNvPr id="33" name="Content Placeholder 4">
            <a:extLst>
              <a:ext uri="{FF2B5EF4-FFF2-40B4-BE49-F238E27FC236}">
                <a16:creationId xmlns:a16="http://schemas.microsoft.com/office/drawing/2014/main" id="{A8EB4A22-FED2-4172-9475-0E194784BDA0}"/>
              </a:ext>
            </a:extLst>
          </p:cNvPr>
          <p:cNvGraphicFramePr>
            <a:graphicFrameLocks/>
          </p:cNvGraphicFramePr>
          <p:nvPr>
            <p:extLst>
              <p:ext uri="{D42A27DB-BD31-4B8C-83A1-F6EECF244321}">
                <p14:modId xmlns:p14="http://schemas.microsoft.com/office/powerpoint/2010/main" val="2569188716"/>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C6DB5A12-0AE2-462A-9F14-3D8CEB09531A}"/>
              </a:ext>
            </a:extLst>
          </p:cNvPr>
          <p:cNvPicPr>
            <a:picLocks noChangeAspect="1"/>
          </p:cNvPicPr>
          <p:nvPr/>
        </p:nvPicPr>
        <p:blipFill>
          <a:blip r:embed="rId8"/>
          <a:stretch>
            <a:fillRect/>
          </a:stretch>
        </p:blipFill>
        <p:spPr>
          <a:xfrm>
            <a:off x="7112989" y="1335653"/>
            <a:ext cx="3245394" cy="4325203"/>
          </a:xfrm>
          <a:prstGeom prst="rect">
            <a:avLst/>
          </a:prstGeom>
        </p:spPr>
      </p:pic>
      <p:pic>
        <p:nvPicPr>
          <p:cNvPr id="3" name="Picture 2">
            <a:extLst>
              <a:ext uri="{FF2B5EF4-FFF2-40B4-BE49-F238E27FC236}">
                <a16:creationId xmlns:a16="http://schemas.microsoft.com/office/drawing/2014/main" id="{5628116B-C7E7-4DFA-B350-6DE8174307F8}"/>
              </a:ext>
            </a:extLst>
          </p:cNvPr>
          <p:cNvPicPr>
            <a:picLocks noChangeAspect="1"/>
          </p:cNvPicPr>
          <p:nvPr/>
        </p:nvPicPr>
        <p:blipFill>
          <a:blip r:embed="rId9"/>
          <a:stretch>
            <a:fillRect/>
          </a:stretch>
        </p:blipFill>
        <p:spPr>
          <a:xfrm>
            <a:off x="9400033" y="3404910"/>
            <a:ext cx="2791968" cy="3453090"/>
          </a:xfrm>
          <a:prstGeom prst="rect">
            <a:avLst/>
          </a:prstGeom>
        </p:spPr>
      </p:pic>
    </p:spTree>
    <p:extLst>
      <p:ext uri="{BB962C8B-B14F-4D97-AF65-F5344CB8AC3E}">
        <p14:creationId xmlns:p14="http://schemas.microsoft.com/office/powerpoint/2010/main" val="154544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32F1-4893-2E4B-9F6F-079871D6CE55}"/>
              </a:ext>
            </a:extLst>
          </p:cNvPr>
          <p:cNvSpPr>
            <a:spLocks noGrp="1"/>
          </p:cNvSpPr>
          <p:nvPr>
            <p:ph type="title"/>
          </p:nvPr>
        </p:nvSpPr>
        <p:spPr/>
        <p:txBody>
          <a:bodyPr/>
          <a:lstStyle/>
          <a:p>
            <a:r>
              <a:rPr lang="en-US"/>
              <a:t>GTM assets</a:t>
            </a:r>
            <a:endParaRPr lang="en-US" dirty="0"/>
          </a:p>
        </p:txBody>
      </p:sp>
      <p:sp>
        <p:nvSpPr>
          <p:cNvPr id="8" name="Text Placeholder 7">
            <a:extLst>
              <a:ext uri="{FF2B5EF4-FFF2-40B4-BE49-F238E27FC236}">
                <a16:creationId xmlns:a16="http://schemas.microsoft.com/office/drawing/2014/main" id="{7DD433DA-101D-4649-96A4-D76CF024D270}"/>
              </a:ext>
            </a:extLst>
          </p:cNvPr>
          <p:cNvSpPr>
            <a:spLocks noGrp="1"/>
          </p:cNvSpPr>
          <p:nvPr>
            <p:ph type="body" sz="quarter" idx="12"/>
          </p:nvPr>
        </p:nvSpPr>
        <p:spPr/>
        <p:txBody>
          <a:bodyPr/>
          <a:lstStyle/>
          <a:p>
            <a:r>
              <a:rPr lang="en-US" dirty="0"/>
              <a:t>Foundational BOM</a:t>
            </a:r>
            <a:endParaRPr lang="en-GB" dirty="0"/>
          </a:p>
        </p:txBody>
      </p:sp>
      <p:sp>
        <p:nvSpPr>
          <p:cNvPr id="7" name="Slide Number Placeholder 6">
            <a:extLst>
              <a:ext uri="{FF2B5EF4-FFF2-40B4-BE49-F238E27FC236}">
                <a16:creationId xmlns:a16="http://schemas.microsoft.com/office/drawing/2014/main" id="{296E4969-0811-4E3A-8609-5A7D12322853}"/>
              </a:ext>
            </a:extLst>
          </p:cNvPr>
          <p:cNvSpPr>
            <a:spLocks noGrp="1"/>
          </p:cNvSpPr>
          <p:nvPr>
            <p:ph type="sldNum" sz="quarter" idx="4"/>
          </p:nvPr>
        </p:nvSpPr>
        <p:spPr/>
        <p:txBody>
          <a:bodyPr/>
          <a:lstStyle/>
          <a:p>
            <a:fld id="{6A4C1A4A-E5E6-4CC1-B72C-A20A4EB3E2D2}" type="slidenum">
              <a:rPr lang="en-US" smtClean="0"/>
              <a:pPr/>
              <a:t>11</a:t>
            </a:fld>
            <a:endParaRPr lang="en-US" dirty="0"/>
          </a:p>
        </p:txBody>
      </p:sp>
      <p:graphicFrame>
        <p:nvGraphicFramePr>
          <p:cNvPr id="10" name="Content Placeholder 4">
            <a:extLst>
              <a:ext uri="{FF2B5EF4-FFF2-40B4-BE49-F238E27FC236}">
                <a16:creationId xmlns:a16="http://schemas.microsoft.com/office/drawing/2014/main" id="{46AE73B8-CB2E-45C1-B8FF-86B167946166}"/>
              </a:ext>
            </a:extLst>
          </p:cNvPr>
          <p:cNvGraphicFramePr>
            <a:graphicFrameLocks/>
          </p:cNvGraphicFramePr>
          <p:nvPr>
            <p:extLst>
              <p:ext uri="{D42A27DB-BD31-4B8C-83A1-F6EECF244321}">
                <p14:modId xmlns:p14="http://schemas.microsoft.com/office/powerpoint/2010/main" val="631887280"/>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20" name="Rectangle 19">
            <a:extLst>
              <a:ext uri="{FF2B5EF4-FFF2-40B4-BE49-F238E27FC236}">
                <a16:creationId xmlns:a16="http://schemas.microsoft.com/office/drawing/2014/main" id="{718A890B-4E7B-4D77-B1EA-FDA7A6ABEE47}"/>
              </a:ext>
            </a:extLst>
          </p:cNvPr>
          <p:cNvSpPr/>
          <p:nvPr/>
        </p:nvSpPr>
        <p:spPr>
          <a:xfrm>
            <a:off x="517129" y="1917599"/>
            <a:ext cx="1183081" cy="344710"/>
          </a:xfrm>
          <a:prstGeom prst="rect">
            <a:avLst/>
          </a:prstGeom>
        </p:spPr>
        <p:txBody>
          <a:bodyPr wrap="none" lIns="18288" tIns="18288" rIns="18288" bIns="18288" anchor="ctr">
            <a:noAutofit/>
          </a:bodyPr>
          <a:lstStyle/>
          <a:p>
            <a:pPr algn="r"/>
            <a:r>
              <a:rPr lang="en-US" sz="2000" b="1" dirty="0">
                <a:solidFill>
                  <a:schemeClr val="tx2"/>
                </a:solidFill>
              </a:rPr>
              <a:t>What is it</a:t>
            </a:r>
          </a:p>
        </p:txBody>
      </p:sp>
      <p:sp>
        <p:nvSpPr>
          <p:cNvPr id="21" name="Rectangle 20">
            <a:extLst>
              <a:ext uri="{FF2B5EF4-FFF2-40B4-BE49-F238E27FC236}">
                <a16:creationId xmlns:a16="http://schemas.microsoft.com/office/drawing/2014/main" id="{789007FE-36CA-4D5C-9C97-3BAA283DF596}"/>
              </a:ext>
            </a:extLst>
          </p:cNvPr>
          <p:cNvSpPr/>
          <p:nvPr/>
        </p:nvSpPr>
        <p:spPr>
          <a:xfrm>
            <a:off x="495585" y="2998458"/>
            <a:ext cx="1204625" cy="652486"/>
          </a:xfrm>
          <a:prstGeom prst="rect">
            <a:avLst/>
          </a:prstGeom>
        </p:spPr>
        <p:txBody>
          <a:bodyPr wrap="none" lIns="18288" tIns="18288" rIns="18288" bIns="18288" anchor="ctr">
            <a:noAutofit/>
          </a:bodyPr>
          <a:lstStyle/>
          <a:p>
            <a:pPr algn="r"/>
            <a:r>
              <a:rPr lang="en-US" sz="2000" b="1" dirty="0">
                <a:solidFill>
                  <a:schemeClr val="tx2"/>
                </a:solidFill>
              </a:rPr>
              <a:t>How do</a:t>
            </a:r>
            <a:br>
              <a:rPr lang="en-US" sz="2000" b="1" dirty="0">
                <a:solidFill>
                  <a:schemeClr val="tx2"/>
                </a:solidFill>
              </a:rPr>
            </a:br>
            <a:r>
              <a:rPr lang="en-US" sz="2000" b="1" dirty="0">
                <a:solidFill>
                  <a:schemeClr val="tx2"/>
                </a:solidFill>
              </a:rPr>
              <a:t>you use it</a:t>
            </a:r>
          </a:p>
        </p:txBody>
      </p:sp>
      <p:sp>
        <p:nvSpPr>
          <p:cNvPr id="22" name="Rectangle 21">
            <a:extLst>
              <a:ext uri="{FF2B5EF4-FFF2-40B4-BE49-F238E27FC236}">
                <a16:creationId xmlns:a16="http://schemas.microsoft.com/office/drawing/2014/main" id="{F655C7DA-EF47-4C51-B56F-81771BA65F9C}"/>
              </a:ext>
            </a:extLst>
          </p:cNvPr>
          <p:cNvSpPr/>
          <p:nvPr/>
        </p:nvSpPr>
        <p:spPr>
          <a:xfrm>
            <a:off x="694260" y="5257050"/>
            <a:ext cx="828817" cy="344710"/>
          </a:xfrm>
          <a:prstGeom prst="rect">
            <a:avLst/>
          </a:prstGeom>
        </p:spPr>
        <p:txBody>
          <a:bodyPr wrap="none" lIns="18288" tIns="18288" rIns="18288" bIns="18288" anchor="ctr">
            <a:noAutofit/>
          </a:bodyPr>
          <a:lstStyle/>
          <a:p>
            <a:pPr algn="r"/>
            <a:r>
              <a:rPr lang="en-US" sz="2000" b="1" dirty="0">
                <a:solidFill>
                  <a:schemeClr val="tx2"/>
                </a:solidFill>
              </a:rPr>
              <a:t>Access</a:t>
            </a:r>
          </a:p>
        </p:txBody>
      </p:sp>
      <p:graphicFrame>
        <p:nvGraphicFramePr>
          <p:cNvPr id="23" name="Table 22">
            <a:extLst>
              <a:ext uri="{FF2B5EF4-FFF2-40B4-BE49-F238E27FC236}">
                <a16:creationId xmlns:a16="http://schemas.microsoft.com/office/drawing/2014/main" id="{4BB5A665-3554-45F8-BB89-23602F385B17}"/>
              </a:ext>
            </a:extLst>
          </p:cNvPr>
          <p:cNvGraphicFramePr>
            <a:graphicFrameLocks noGrp="1"/>
          </p:cNvGraphicFramePr>
          <p:nvPr>
            <p:extLst>
              <p:ext uri="{D42A27DB-BD31-4B8C-83A1-F6EECF244321}">
                <p14:modId xmlns:p14="http://schemas.microsoft.com/office/powerpoint/2010/main" val="3928990991"/>
              </p:ext>
            </p:extLst>
          </p:nvPr>
        </p:nvGraphicFramePr>
        <p:xfrm>
          <a:off x="1998364" y="1456095"/>
          <a:ext cx="9163412" cy="4328160"/>
        </p:xfrm>
        <a:graphic>
          <a:graphicData uri="http://schemas.openxmlformats.org/drawingml/2006/table">
            <a:tbl>
              <a:tblPr firstRow="1" bandRow="1">
                <a:tableStyleId>{5C22544A-7EE6-4342-B048-85BDC9FD1C3A}</a:tableStyleId>
              </a:tblPr>
              <a:tblGrid>
                <a:gridCol w="2290853">
                  <a:extLst>
                    <a:ext uri="{9D8B030D-6E8A-4147-A177-3AD203B41FA5}">
                      <a16:colId xmlns:a16="http://schemas.microsoft.com/office/drawing/2014/main" val="636613286"/>
                    </a:ext>
                  </a:extLst>
                </a:gridCol>
                <a:gridCol w="2290853">
                  <a:extLst>
                    <a:ext uri="{9D8B030D-6E8A-4147-A177-3AD203B41FA5}">
                      <a16:colId xmlns:a16="http://schemas.microsoft.com/office/drawing/2014/main" val="1375495885"/>
                    </a:ext>
                  </a:extLst>
                </a:gridCol>
                <a:gridCol w="2290853">
                  <a:extLst>
                    <a:ext uri="{9D8B030D-6E8A-4147-A177-3AD203B41FA5}">
                      <a16:colId xmlns:a16="http://schemas.microsoft.com/office/drawing/2014/main" val="3880829003"/>
                    </a:ext>
                  </a:extLst>
                </a:gridCol>
                <a:gridCol w="2290853">
                  <a:extLst>
                    <a:ext uri="{9D8B030D-6E8A-4147-A177-3AD203B41FA5}">
                      <a16:colId xmlns:a16="http://schemas.microsoft.com/office/drawing/2014/main" val="2653124843"/>
                    </a:ext>
                  </a:extLst>
                </a:gridCol>
              </a:tblGrid>
              <a:tr h="0">
                <a:tc>
                  <a:txBody>
                    <a:bodyPr/>
                    <a:lstStyle/>
                    <a:p>
                      <a:pPr marL="0" algn="ctr" defTabSz="1087896" rtl="0" eaLnBrk="1" latinLnBrk="0" hangingPunct="1"/>
                      <a:r>
                        <a:rPr lang="en-US" sz="1600" b="1" kern="1200" dirty="0">
                          <a:solidFill>
                            <a:schemeClr val="tx1"/>
                          </a:solidFill>
                          <a:latin typeface="+mn-lt"/>
                          <a:ea typeface="+mn-ea"/>
                          <a:cs typeface="+mn-cs"/>
                        </a:rPr>
                        <a:t>Customer</a:t>
                      </a:r>
                      <a:br>
                        <a:rPr lang="en-US" sz="1600" b="1" kern="1200" dirty="0">
                          <a:solidFill>
                            <a:schemeClr val="tx1"/>
                          </a:solidFill>
                          <a:latin typeface="+mn-lt"/>
                          <a:ea typeface="+mn-ea"/>
                          <a:cs typeface="+mn-cs"/>
                        </a:rPr>
                      </a:br>
                      <a:r>
                        <a:rPr lang="en-US" sz="1600" b="1" kern="1200" dirty="0">
                          <a:solidFill>
                            <a:schemeClr val="tx1"/>
                          </a:solidFill>
                          <a:latin typeface="+mn-lt"/>
                          <a:ea typeface="+mn-ea"/>
                          <a:cs typeface="+mn-cs"/>
                        </a:rPr>
                        <a:t>leading questions</a:t>
                      </a:r>
                    </a:p>
                  </a:txBody>
                  <a:tcPr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087896" rtl="0" eaLnBrk="1" latinLnBrk="0" hangingPunct="1"/>
                      <a:r>
                        <a:rPr lang="en-US" sz="1600" b="1" kern="1200" dirty="0">
                          <a:solidFill>
                            <a:schemeClr val="tx1"/>
                          </a:solidFill>
                          <a:latin typeface="+mn-lt"/>
                          <a:ea typeface="+mn-ea"/>
                          <a:cs typeface="+mn-cs"/>
                        </a:rPr>
                        <a:t>Customer</a:t>
                      </a:r>
                      <a:br>
                        <a:rPr lang="en-US" sz="1600" b="1" kern="1200" dirty="0">
                          <a:solidFill>
                            <a:schemeClr val="tx1"/>
                          </a:solidFill>
                          <a:latin typeface="+mn-lt"/>
                          <a:ea typeface="+mn-ea"/>
                          <a:cs typeface="+mn-cs"/>
                        </a:rPr>
                      </a:br>
                      <a:r>
                        <a:rPr lang="en-US" sz="1600" b="1" kern="1200" dirty="0">
                          <a:solidFill>
                            <a:schemeClr val="tx1"/>
                          </a:solidFill>
                          <a:latin typeface="+mn-lt"/>
                          <a:ea typeface="+mn-ea"/>
                          <a:cs typeface="+mn-cs"/>
                        </a:rPr>
                        <a:t>Pitch decks</a:t>
                      </a:r>
                    </a:p>
                  </a:txBody>
                  <a:tcPr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b="1" dirty="0">
                          <a:solidFill>
                            <a:schemeClr val="tx1"/>
                          </a:solidFill>
                          <a:latin typeface="+mn-lt"/>
                        </a:rPr>
                        <a:t>Intelligent Cloud Solutions</a:t>
                      </a:r>
                    </a:p>
                  </a:txBody>
                  <a:tcPr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b="1" dirty="0">
                          <a:solidFill>
                            <a:schemeClr val="tx1"/>
                          </a:solidFill>
                          <a:latin typeface="+mn-lt"/>
                        </a:rPr>
                        <a:t>Windows Server and SQL Server 2008/2008 R2 EOS Content</a:t>
                      </a:r>
                    </a:p>
                  </a:txBody>
                  <a:tcPr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2113718"/>
                  </a:ext>
                </a:extLst>
              </a:tr>
              <a:tr h="0">
                <a:tc>
                  <a:txBody>
                    <a:bodyPr/>
                    <a:lstStyle/>
                    <a:p>
                      <a:r>
                        <a:rPr lang="en-US" sz="1600" dirty="0">
                          <a:solidFill>
                            <a:schemeClr val="tx1"/>
                          </a:solidFill>
                          <a:latin typeface="+mn-lt"/>
                        </a:rPr>
                        <a:t>Customer centric Q&amp;A driving interest in Migration, key Azure, and partner value props</a:t>
                      </a:r>
                    </a:p>
                  </a:txBody>
                  <a:tcPr marL="182880" marR="182880" marT="182880" marB="18288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kern="1200" dirty="0">
                          <a:solidFill>
                            <a:schemeClr val="tx1"/>
                          </a:solidFill>
                          <a:latin typeface="+mn-lt"/>
                          <a:ea typeface="+mn-ea"/>
                          <a:cs typeface="+mn-cs"/>
                        </a:rPr>
                        <a:t>A library of customer-facing slides </a:t>
                      </a:r>
                      <a:r>
                        <a:rPr lang="en-US" sz="1600" dirty="0">
                          <a:solidFill>
                            <a:schemeClr val="tx1"/>
                          </a:solidFill>
                          <a:latin typeface="+mn-lt"/>
                        </a:rPr>
                        <a:t>for BDM/TDM meeting to build interest and momentum for a migration project</a:t>
                      </a:r>
                    </a:p>
                  </a:txBody>
                  <a:tcPr marL="182880" marR="182880" marT="182880" marB="18288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solidFill>
                            <a:schemeClr val="tx1"/>
                          </a:solidFill>
                          <a:latin typeface="+mn-lt"/>
                        </a:rPr>
                        <a:t>Comprehensive resources, including Technical and Sales/Marketing contents to help you develop, market, and sell your Cloud solutions.</a:t>
                      </a:r>
                    </a:p>
                  </a:txBody>
                  <a:tcPr marL="182880" marR="182880" marT="182880" marB="18288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solidFill>
                            <a:schemeClr val="tx1"/>
                          </a:solidFill>
                          <a:latin typeface="+mn-lt"/>
                        </a:rPr>
                        <a:t>Robust set of resources including pitch decks, datasheet, extended security update offer, and readiness materials to help you drive EOS customer conversations</a:t>
                      </a:r>
                    </a:p>
                  </a:txBody>
                  <a:tcPr marL="182880" marR="182880" marT="182880" marB="18288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8364896"/>
                  </a:ext>
                </a:extLst>
              </a:tr>
              <a:tr h="0">
                <a:tc gridSpan="4">
                  <a:txBody>
                    <a:bodyPr/>
                    <a:lstStyle/>
                    <a:p>
                      <a:pPr algn="ctr"/>
                      <a:r>
                        <a:rPr lang="fr-FR" sz="1600" dirty="0">
                          <a:hlinkClick r:id="rId2"/>
                        </a:rPr>
                        <a:t>Azure Migration Partner Resources site</a:t>
                      </a:r>
                      <a:endParaRPr lang="en-US" sz="1600" dirty="0">
                        <a:latin typeface="+mn-lt"/>
                      </a:endParaRPr>
                    </a:p>
                  </a:txBody>
                  <a:tcPr marL="182880" marR="182880" marT="182880" marB="1828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600" dirty="0">
                        <a:latin typeface="+mn-lt"/>
                      </a:endParaRPr>
                    </a:p>
                  </a:txBody>
                  <a:tcPr marL="182880" marR="182880" marT="182880" marB="1828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600" dirty="0">
                        <a:latin typeface="+mn-lt"/>
                      </a:endParaRPr>
                    </a:p>
                  </a:txBody>
                  <a:tcPr marL="182880" marR="182880" marT="182880" marB="1828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600" dirty="0">
                        <a:latin typeface="+mn-lt"/>
                      </a:endParaRPr>
                    </a:p>
                  </a:txBody>
                  <a:tcPr marL="182880" marR="182880" marT="182880" marB="18288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9458491"/>
                  </a:ext>
                </a:extLst>
              </a:tr>
            </a:tbl>
          </a:graphicData>
        </a:graphic>
      </p:graphicFrame>
    </p:spTree>
    <p:extLst>
      <p:ext uri="{BB962C8B-B14F-4D97-AF65-F5344CB8AC3E}">
        <p14:creationId xmlns:p14="http://schemas.microsoft.com/office/powerpoint/2010/main" val="37103722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87FBD7F-B831-4CB5-8E7C-7DBA0ADDBC91}"/>
              </a:ext>
            </a:extLst>
          </p:cNvPr>
          <p:cNvGraphicFramePr>
            <a:graphicFrameLocks noChangeAspect="1"/>
          </p:cNvGraphicFramePr>
          <p:nvPr>
            <p:custDataLst>
              <p:tags r:id="rId2"/>
            </p:custDataLst>
            <p:extLst>
              <p:ext uri="{D42A27DB-BD31-4B8C-83A1-F6EECF244321}">
                <p14:modId xmlns:p14="http://schemas.microsoft.com/office/powerpoint/2010/main" val="3434146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3" name="think-cell Slide" r:id="rId5" imgW="378" imgH="377" progId="TCLayout.ActiveDocument.1">
                  <p:embed/>
                </p:oleObj>
              </mc:Choice>
              <mc:Fallback>
                <p:oleObj name="think-cell Slide" r:id="rId5" imgW="378" imgH="377" progId="TCLayout.ActiveDocument.1">
                  <p:embed/>
                  <p:pic>
                    <p:nvPicPr>
                      <p:cNvPr id="9" name="Object 8" hidden="1">
                        <a:extLst>
                          <a:ext uri="{FF2B5EF4-FFF2-40B4-BE49-F238E27FC236}">
                            <a16:creationId xmlns:a16="http://schemas.microsoft.com/office/drawing/2014/main" id="{C87FBD7F-B831-4CB5-8E7C-7DBA0ADDBC9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D313EC0-666A-49BB-BC8F-F8236D9BBD35}"/>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Azure Migration Partner Resources</a:t>
            </a:r>
            <a:endParaRPr lang="en-US" dirty="0"/>
          </a:p>
        </p:txBody>
      </p:sp>
      <p:sp>
        <p:nvSpPr>
          <p:cNvPr id="5" name="Text Placeholder 4">
            <a:extLst>
              <a:ext uri="{FF2B5EF4-FFF2-40B4-BE49-F238E27FC236}">
                <a16:creationId xmlns:a16="http://schemas.microsoft.com/office/drawing/2014/main" id="{C17EB11C-DBC3-4068-AB3C-2DE759E61DB9}"/>
              </a:ext>
            </a:extLst>
          </p:cNvPr>
          <p:cNvSpPr>
            <a:spLocks noGrp="1"/>
          </p:cNvSpPr>
          <p:nvPr>
            <p:ph type="body" sz="quarter" idx="12"/>
          </p:nvPr>
        </p:nvSpPr>
        <p:spPr/>
        <p:txBody>
          <a:bodyPr/>
          <a:lstStyle/>
          <a:p>
            <a:r>
              <a:rPr lang="en-US"/>
              <a:t>Readiness, Marketing, and Sales content for partner-driven migrations</a:t>
            </a:r>
            <a:endParaRPr lang="en-US" dirty="0"/>
          </a:p>
        </p:txBody>
      </p:sp>
      <p:sp>
        <p:nvSpPr>
          <p:cNvPr id="14" name="Slide Number Placeholder 13">
            <a:extLst>
              <a:ext uri="{FF2B5EF4-FFF2-40B4-BE49-F238E27FC236}">
                <a16:creationId xmlns:a16="http://schemas.microsoft.com/office/drawing/2014/main" id="{019EB517-F7D2-494C-923A-C6DD4E1CF7D8}"/>
              </a:ext>
            </a:extLst>
          </p:cNvPr>
          <p:cNvSpPr>
            <a:spLocks noGrp="1"/>
          </p:cNvSpPr>
          <p:nvPr>
            <p:ph type="sldNum" sz="quarter" idx="4"/>
          </p:nvPr>
        </p:nvSpPr>
        <p:spPr/>
        <p:txBody>
          <a:bodyPr/>
          <a:lstStyle/>
          <a:p>
            <a:fld id="{FAADACFB-7C71-4E89-89D2-7BBA40B7BFA9}" type="slidenum">
              <a:rPr lang="en-US" smtClean="0"/>
              <a:pPr/>
              <a:t>12</a:t>
            </a:fld>
            <a:endParaRPr lang="en-US" dirty="0"/>
          </a:p>
        </p:txBody>
      </p:sp>
      <p:sp>
        <p:nvSpPr>
          <p:cNvPr id="15" name="Text Placeholder 14"/>
          <p:cNvSpPr>
            <a:spLocks noGrp="1"/>
          </p:cNvSpPr>
          <p:nvPr>
            <p:ph type="body" sz="quarter" idx="13"/>
          </p:nvPr>
        </p:nvSpPr>
        <p:spPr/>
        <p:txBody>
          <a:bodyPr/>
          <a:lstStyle/>
          <a:p>
            <a:pPr lvl="0"/>
            <a:r>
              <a:rPr lang="en-US" dirty="0"/>
              <a:t>What is the collection</a:t>
            </a:r>
          </a:p>
          <a:p>
            <a:pPr lvl="1"/>
            <a:r>
              <a:rPr lang="en-US" dirty="0"/>
              <a:t>A set of core content for partners to leverage with customers while building a robust Azure migration business</a:t>
            </a:r>
          </a:p>
          <a:p>
            <a:pPr lvl="1"/>
            <a:r>
              <a:rPr lang="en-US" dirty="0"/>
              <a:t>Includes material across the practice lifecycle</a:t>
            </a:r>
          </a:p>
          <a:p>
            <a:pPr lvl="2"/>
            <a:r>
              <a:rPr lang="en-US" dirty="0"/>
              <a:t>Readiness</a:t>
            </a:r>
          </a:p>
          <a:p>
            <a:pPr lvl="2"/>
            <a:r>
              <a:rPr lang="en-US" dirty="0"/>
              <a:t>Marketing</a:t>
            </a:r>
          </a:p>
          <a:p>
            <a:pPr lvl="2"/>
            <a:r>
              <a:rPr lang="en-US" dirty="0"/>
              <a:t>Sales Tools</a:t>
            </a:r>
          </a:p>
          <a:p>
            <a:pPr lvl="0"/>
            <a:r>
              <a:rPr lang="en-US" dirty="0"/>
              <a:t>When to use this</a:t>
            </a:r>
          </a:p>
          <a:p>
            <a:pPr lvl="1"/>
            <a:r>
              <a:rPr lang="en-US" dirty="0"/>
              <a:t>Leverage these resources throughout the migration journey</a:t>
            </a:r>
          </a:p>
          <a:p>
            <a:pPr lvl="2"/>
            <a:r>
              <a:rPr lang="en-US" dirty="0"/>
              <a:t>Planning a migration practice, </a:t>
            </a:r>
          </a:p>
          <a:p>
            <a:pPr lvl="2"/>
            <a:r>
              <a:rPr lang="en-US" dirty="0"/>
              <a:t>Prospecting for first </a:t>
            </a:r>
            <a:r>
              <a:rPr lang="en-US" dirty="0" err="1"/>
              <a:t>PoC</a:t>
            </a:r>
            <a:r>
              <a:rPr lang="en-US" dirty="0"/>
              <a:t> customers, </a:t>
            </a:r>
          </a:p>
          <a:p>
            <a:pPr lvl="2"/>
            <a:r>
              <a:rPr lang="en-US" dirty="0"/>
              <a:t>Delivering first integrations and </a:t>
            </a:r>
          </a:p>
          <a:p>
            <a:pPr lvl="2"/>
            <a:r>
              <a:rPr lang="en-US" dirty="0"/>
              <a:t>Managing on-going business</a:t>
            </a:r>
          </a:p>
          <a:p>
            <a:pPr lvl="0"/>
            <a:r>
              <a:rPr lang="en-US" dirty="0"/>
              <a:t>How to access</a:t>
            </a:r>
          </a:p>
          <a:p>
            <a:pPr lvl="1"/>
            <a:r>
              <a:rPr lang="en-US" dirty="0"/>
              <a:t>The collection is available </a:t>
            </a:r>
            <a:r>
              <a:rPr lang="en-US" dirty="0">
                <a:hlinkClick r:id="rId7"/>
              </a:rPr>
              <a:t>here</a:t>
            </a:r>
            <a:endParaRPr lang="en-US" dirty="0"/>
          </a:p>
          <a:p>
            <a:pPr lvl="1"/>
            <a:r>
              <a:rPr lang="en-US" dirty="0"/>
              <a:t>It will be updated throughout FY19</a:t>
            </a:r>
          </a:p>
        </p:txBody>
      </p:sp>
      <p:graphicFrame>
        <p:nvGraphicFramePr>
          <p:cNvPr id="16" name="Content Placeholder 4">
            <a:extLst>
              <a:ext uri="{FF2B5EF4-FFF2-40B4-BE49-F238E27FC236}">
                <a16:creationId xmlns:a16="http://schemas.microsoft.com/office/drawing/2014/main" id="{82A0FE10-6DEA-4019-A70B-669C532694E1}"/>
              </a:ext>
            </a:extLst>
          </p:cNvPr>
          <p:cNvGraphicFramePr>
            <a:graphicFrameLocks/>
          </p:cNvGraphicFramePr>
          <p:nvPr>
            <p:extLst>
              <p:ext uri="{D42A27DB-BD31-4B8C-83A1-F6EECF244321}">
                <p14:modId xmlns:p14="http://schemas.microsoft.com/office/powerpoint/2010/main" val="3926251845"/>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309">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3" name="Picture 2">
            <a:extLst>
              <a:ext uri="{FF2B5EF4-FFF2-40B4-BE49-F238E27FC236}">
                <a16:creationId xmlns:a16="http://schemas.microsoft.com/office/drawing/2014/main" id="{D55C11ED-B87B-4804-94F3-FFA0B740C6FD}"/>
              </a:ext>
            </a:extLst>
          </p:cNvPr>
          <p:cNvPicPr>
            <a:picLocks noChangeAspect="1"/>
          </p:cNvPicPr>
          <p:nvPr/>
        </p:nvPicPr>
        <p:blipFill>
          <a:blip r:embed="rId8"/>
          <a:stretch>
            <a:fillRect/>
          </a:stretch>
        </p:blipFill>
        <p:spPr>
          <a:xfrm>
            <a:off x="6369648" y="1719072"/>
            <a:ext cx="5514021" cy="3316224"/>
          </a:xfrm>
          <a:prstGeom prst="rect">
            <a:avLst/>
          </a:prstGeom>
        </p:spPr>
      </p:pic>
    </p:spTree>
    <p:extLst>
      <p:ext uri="{BB962C8B-B14F-4D97-AF65-F5344CB8AC3E}">
        <p14:creationId xmlns:p14="http://schemas.microsoft.com/office/powerpoint/2010/main" val="38523766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5B270EAA-0956-46AE-8708-E96068FF5D2A}"/>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7" name="think-cell Slide" r:id="rId6" imgW="378" imgH="377" progId="TCLayout.ActiveDocument.1">
                  <p:embed/>
                </p:oleObj>
              </mc:Choice>
              <mc:Fallback>
                <p:oleObj name="think-cell Slide" r:id="rId6" imgW="378" imgH="377" progId="TCLayout.ActiveDocument.1">
                  <p:embed/>
                  <p:pic>
                    <p:nvPicPr>
                      <p:cNvPr id="14" name="Object 13" hidden="1">
                        <a:extLst>
                          <a:ext uri="{FF2B5EF4-FFF2-40B4-BE49-F238E27FC236}">
                            <a16:creationId xmlns:a16="http://schemas.microsoft.com/office/drawing/2014/main" id="{5B270EAA-0956-46AE-8708-E96068FF5D2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3FF39D-C229-41C4-82BE-948D4510066A}"/>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0FBE55C4-B4CB-AE43-B763-C5A039DFD233}"/>
              </a:ext>
            </a:extLst>
          </p:cNvPr>
          <p:cNvSpPr>
            <a:spLocks noGrp="1"/>
          </p:cNvSpPr>
          <p:nvPr>
            <p:ph type="title"/>
          </p:nvPr>
        </p:nvSpPr>
        <p:spPr/>
        <p:txBody>
          <a:bodyPr/>
          <a:lstStyle/>
          <a:p>
            <a:r>
              <a:rPr lang="en-US" dirty="0"/>
              <a:t>Customer Case Studies</a:t>
            </a:r>
          </a:p>
        </p:txBody>
      </p:sp>
      <p:sp>
        <p:nvSpPr>
          <p:cNvPr id="4" name="Text Placeholder 3">
            <a:extLst>
              <a:ext uri="{FF2B5EF4-FFF2-40B4-BE49-F238E27FC236}">
                <a16:creationId xmlns:a16="http://schemas.microsoft.com/office/drawing/2014/main" id="{A572F8FF-ED63-42C1-A2DF-F56BC090BB09}"/>
              </a:ext>
            </a:extLst>
          </p:cNvPr>
          <p:cNvSpPr>
            <a:spLocks noGrp="1"/>
          </p:cNvSpPr>
          <p:nvPr>
            <p:ph type="body" sz="quarter" idx="12"/>
          </p:nvPr>
        </p:nvSpPr>
        <p:spPr/>
        <p:txBody>
          <a:bodyPr/>
          <a:lstStyle/>
          <a:p>
            <a:r>
              <a:rPr lang="en-US"/>
              <a:t>Real customer migration stories across multiple industries and migration scenarios</a:t>
            </a:r>
            <a:endParaRPr lang="en-US" dirty="0"/>
          </a:p>
        </p:txBody>
      </p:sp>
      <p:sp>
        <p:nvSpPr>
          <p:cNvPr id="24" name="Text Placeholder 23">
            <a:extLst>
              <a:ext uri="{FF2B5EF4-FFF2-40B4-BE49-F238E27FC236}">
                <a16:creationId xmlns:a16="http://schemas.microsoft.com/office/drawing/2014/main" id="{7D6C7A52-5062-44E7-8FB1-CFA35894B920}"/>
              </a:ext>
            </a:extLst>
          </p:cNvPr>
          <p:cNvSpPr>
            <a:spLocks noGrp="1"/>
          </p:cNvSpPr>
          <p:nvPr>
            <p:ph type="body" sz="quarter" idx="13"/>
          </p:nvPr>
        </p:nvSpPr>
        <p:spPr/>
        <p:txBody>
          <a:bodyPr/>
          <a:lstStyle/>
          <a:p>
            <a:r>
              <a:rPr lang="en-US" dirty="0"/>
              <a:t>What are the case studies</a:t>
            </a:r>
          </a:p>
          <a:p>
            <a:pPr lvl="1"/>
            <a:r>
              <a:rPr lang="en-US" dirty="0"/>
              <a:t>Industry and scenario segmented customer case studies, for Azure Migration, new Azure applications and Digital Transformation stories</a:t>
            </a:r>
          </a:p>
          <a:p>
            <a:r>
              <a:rPr lang="en-US" dirty="0"/>
              <a:t>What’s the best way to use them</a:t>
            </a:r>
          </a:p>
          <a:p>
            <a:pPr lvl="1"/>
            <a:r>
              <a:rPr lang="en-US" dirty="0"/>
              <a:t>Case studies can be help in the sales process to give customers a sense of the journey to Azure that others have taken</a:t>
            </a:r>
          </a:p>
          <a:p>
            <a:pPr lvl="1"/>
            <a:r>
              <a:rPr lang="en-US" dirty="0"/>
              <a:t>Leverage these as part of sales pitches, using customer stories from similar industries where possible</a:t>
            </a:r>
          </a:p>
          <a:p>
            <a:r>
              <a:rPr lang="en-US" dirty="0"/>
              <a:t>How to access</a:t>
            </a:r>
          </a:p>
          <a:p>
            <a:pPr lvl="1"/>
            <a:r>
              <a:rPr lang="en-US" dirty="0">
                <a:hlinkClick r:id="rId8"/>
              </a:rPr>
              <a:t>Link to Case studies</a:t>
            </a:r>
            <a:endParaRPr lang="en-US" dirty="0"/>
          </a:p>
          <a:p>
            <a:pPr lvl="1"/>
            <a:r>
              <a:rPr lang="en-US" dirty="0"/>
              <a:t>Additional migration specific case studies will be posted in the </a:t>
            </a:r>
            <a:r>
              <a:rPr lang="en-US" dirty="0">
                <a:hlinkClick r:id="rId9"/>
              </a:rPr>
              <a:t>Migration Center</a:t>
            </a:r>
            <a:r>
              <a:rPr lang="en-US" dirty="0"/>
              <a:t> as they become available</a:t>
            </a:r>
          </a:p>
        </p:txBody>
      </p:sp>
      <p:graphicFrame>
        <p:nvGraphicFramePr>
          <p:cNvPr id="6" name="Table 5">
            <a:extLst>
              <a:ext uri="{FF2B5EF4-FFF2-40B4-BE49-F238E27FC236}">
                <a16:creationId xmlns:a16="http://schemas.microsoft.com/office/drawing/2014/main" id="{F7CAF467-CFB1-F843-9B51-05ED82C4AFE7}"/>
              </a:ext>
            </a:extLst>
          </p:cNvPr>
          <p:cNvGraphicFramePr>
            <a:graphicFrameLocks noGrp="1"/>
          </p:cNvGraphicFramePr>
          <p:nvPr>
            <p:extLst>
              <p:ext uri="{D42A27DB-BD31-4B8C-83A1-F6EECF244321}">
                <p14:modId xmlns:p14="http://schemas.microsoft.com/office/powerpoint/2010/main" val="1175971287"/>
              </p:ext>
            </p:extLst>
          </p:nvPr>
        </p:nvGraphicFramePr>
        <p:xfrm>
          <a:off x="6759615" y="1414943"/>
          <a:ext cx="5132554" cy="5058470"/>
        </p:xfrm>
        <a:graphic>
          <a:graphicData uri="http://schemas.openxmlformats.org/drawingml/2006/table">
            <a:tbl>
              <a:tblPr firstRow="1">
                <a:tableStyleId>{5C22544A-7EE6-4342-B048-85BDC9FD1C3A}</a:tableStyleId>
              </a:tblPr>
              <a:tblGrid>
                <a:gridCol w="1607883">
                  <a:extLst>
                    <a:ext uri="{9D8B030D-6E8A-4147-A177-3AD203B41FA5}">
                      <a16:colId xmlns:a16="http://schemas.microsoft.com/office/drawing/2014/main" val="938604631"/>
                    </a:ext>
                  </a:extLst>
                </a:gridCol>
                <a:gridCol w="1254329">
                  <a:extLst>
                    <a:ext uri="{9D8B030D-6E8A-4147-A177-3AD203B41FA5}">
                      <a16:colId xmlns:a16="http://schemas.microsoft.com/office/drawing/2014/main" val="2689201612"/>
                    </a:ext>
                  </a:extLst>
                </a:gridCol>
                <a:gridCol w="2270342">
                  <a:extLst>
                    <a:ext uri="{9D8B030D-6E8A-4147-A177-3AD203B41FA5}">
                      <a16:colId xmlns:a16="http://schemas.microsoft.com/office/drawing/2014/main" val="51752849"/>
                    </a:ext>
                  </a:extLst>
                </a:gridCol>
              </a:tblGrid>
              <a:tr h="482102">
                <a:tc gridSpan="3">
                  <a:txBody>
                    <a:bodyPr/>
                    <a:lstStyle/>
                    <a:p>
                      <a:pPr algn="ctr"/>
                      <a:r>
                        <a:rPr lang="en-US" sz="1800" dirty="0">
                          <a:solidFill>
                            <a:schemeClr val="tx2"/>
                          </a:solidFill>
                          <a:latin typeface="+mn-lt"/>
                        </a:rPr>
                        <a:t>SAMPLE CASE STUDIES</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800" dirty="0">
                        <a:solidFill>
                          <a:schemeClr val="tx2"/>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800" dirty="0">
                        <a:solidFill>
                          <a:schemeClr val="tx2"/>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9579010"/>
                  </a:ext>
                </a:extLst>
              </a:tr>
              <a:tr h="482102">
                <a:tc>
                  <a:txBody>
                    <a:bodyPr/>
                    <a:lstStyle/>
                    <a:p>
                      <a:pPr marL="0" algn="ctr" defTabSz="1087896" rtl="0" eaLnBrk="1" latinLnBrk="0" hangingPunct="1"/>
                      <a:r>
                        <a:rPr lang="en-US" sz="1800" b="1" kern="1200" dirty="0">
                          <a:solidFill>
                            <a:schemeClr val="tx2"/>
                          </a:solidFill>
                          <a:latin typeface="+mn-lt"/>
                          <a:ea typeface="+mn-ea"/>
                          <a:cs typeface="+mn-cs"/>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087896" rtl="0" eaLnBrk="1" latinLnBrk="0" hangingPunct="1"/>
                      <a:r>
                        <a:rPr lang="en-US" sz="1800" b="1" kern="1200" dirty="0">
                          <a:solidFill>
                            <a:schemeClr val="tx2"/>
                          </a:solidFill>
                          <a:latin typeface="+mn-lt"/>
                          <a:ea typeface="+mn-ea"/>
                          <a:cs typeface="+mn-cs"/>
                        </a:rPr>
                        <a:t>Industry</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087896" rtl="0" eaLnBrk="1" latinLnBrk="0" hangingPunct="1"/>
                      <a:r>
                        <a:rPr lang="en-US" sz="1800" b="1" kern="1200" dirty="0">
                          <a:solidFill>
                            <a:schemeClr val="tx2"/>
                          </a:solidFill>
                          <a:latin typeface="+mn-lt"/>
                          <a:ea typeface="+mn-ea"/>
                          <a:cs typeface="+mn-cs"/>
                        </a:rPr>
                        <a:t>Summary </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013952"/>
                  </a:ext>
                </a:extLst>
              </a:tr>
              <a:tr h="621098">
                <a:tc>
                  <a:txBody>
                    <a:bodyPr/>
                    <a:lstStyle/>
                    <a:p>
                      <a:pPr>
                        <a:spcAft>
                          <a:spcPts val="200"/>
                        </a:spcAft>
                      </a:pPr>
                      <a:endParaRPr lang="en-US" sz="1200" dirty="0">
                        <a:solidFill>
                          <a:schemeClr val="tx1"/>
                        </a:solidFill>
                        <a:latin typeface="+mn-lt"/>
                      </a:endParaRPr>
                    </a:p>
                  </a:txBody>
                  <a:tcPr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spcAft>
                          <a:spcPts val="200"/>
                        </a:spcAft>
                      </a:pPr>
                      <a:r>
                        <a:rPr lang="en-US" sz="1200" b="1" dirty="0">
                          <a:solidFill>
                            <a:schemeClr val="tx1"/>
                          </a:solidFill>
                          <a:latin typeface="+mn-lt"/>
                        </a:rPr>
                        <a:t>Travel and Transportation</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spcAft>
                          <a:spcPts val="200"/>
                        </a:spcAft>
                      </a:pPr>
                      <a:r>
                        <a:rPr lang="en-US" sz="1200" b="0" i="0" kern="1200" dirty="0">
                          <a:solidFill>
                            <a:schemeClr val="tx1"/>
                          </a:solidFill>
                          <a:effectLst/>
                          <a:latin typeface="+mn-lt"/>
                          <a:ea typeface="+mn-ea"/>
                          <a:cs typeface="+mn-cs"/>
                          <a:hlinkClick r:id="rId10"/>
                        </a:rPr>
                        <a:t>Global transport and logistics company goes digital to transform its operations</a:t>
                      </a:r>
                      <a:endParaRPr lang="en-US" sz="1200" dirty="0">
                        <a:solidFill>
                          <a:schemeClr val="tx1"/>
                        </a:solidFill>
                        <a:latin typeface="+mn-lt"/>
                      </a:endParaRP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5880229"/>
                  </a:ext>
                </a:extLst>
              </a:tr>
              <a:tr h="100438">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106526"/>
                  </a:ext>
                </a:extLst>
              </a:tr>
              <a:tr h="853052">
                <a:tc>
                  <a:txBody>
                    <a:bodyPr/>
                    <a:lstStyle/>
                    <a:p>
                      <a:pPr>
                        <a:spcAft>
                          <a:spcPts val="200"/>
                        </a:spcAft>
                      </a:pPr>
                      <a:endParaRPr lang="en-US" sz="2000" dirty="0">
                        <a:solidFill>
                          <a:schemeClr val="tx1"/>
                        </a:solidFill>
                        <a:latin typeface="+mn-lt"/>
                      </a:endParaRPr>
                    </a:p>
                  </a:txBody>
                  <a:tcPr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spcAft>
                          <a:spcPts val="200"/>
                        </a:spcAft>
                      </a:pPr>
                      <a:r>
                        <a:rPr lang="en-US" sz="1200" b="1" dirty="0">
                          <a:solidFill>
                            <a:schemeClr val="tx1"/>
                          </a:solidFill>
                          <a:latin typeface="+mn-lt"/>
                        </a:rPr>
                        <a:t>Partner Professional Services</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spcAft>
                          <a:spcPts val="200"/>
                        </a:spcAft>
                      </a:pPr>
                      <a:r>
                        <a:rPr lang="en-US" sz="1200" dirty="0">
                          <a:solidFill>
                            <a:schemeClr val="tx1"/>
                          </a:solidFill>
                          <a:latin typeface="+mn-lt"/>
                          <a:hlinkClick r:id="rId11"/>
                        </a:rPr>
                        <a:t>Delving into Wipro’s Cloud Journey with Microsoft Azure</a:t>
                      </a:r>
                      <a:endParaRPr lang="en-US" sz="1200" dirty="0">
                        <a:solidFill>
                          <a:schemeClr val="tx1"/>
                        </a:solidFill>
                        <a:latin typeface="+mn-lt"/>
                      </a:endParaRPr>
                    </a:p>
                    <a:p>
                      <a:pPr>
                        <a:spcAft>
                          <a:spcPts val="200"/>
                        </a:spcAft>
                      </a:pPr>
                      <a:endParaRPr lang="en-US" sz="1200" dirty="0">
                        <a:solidFill>
                          <a:schemeClr val="tx1"/>
                        </a:solidFill>
                        <a:latin typeface="+mn-lt"/>
                      </a:endParaRP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6001115"/>
                  </a:ext>
                </a:extLst>
              </a:tr>
              <a:tr h="100438">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087896" rtl="0" eaLnBrk="1" fontAlgn="auto" latinLnBrk="0" hangingPunct="1">
                        <a:lnSpc>
                          <a:spcPct val="100000"/>
                        </a:lnSpc>
                        <a:spcBef>
                          <a:spcPts val="0"/>
                        </a:spcBef>
                        <a:spcAft>
                          <a:spcPts val="200"/>
                        </a:spcAft>
                        <a:buClrTx/>
                        <a:buSzTx/>
                        <a:buFontTx/>
                        <a:buNone/>
                        <a:tabLst/>
                        <a:defRPr/>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1219833"/>
                  </a:ext>
                </a:extLst>
              </a:tr>
              <a:tr h="578522">
                <a:tc>
                  <a:txBody>
                    <a:bodyPr/>
                    <a:lstStyle/>
                    <a:p>
                      <a:pPr>
                        <a:spcAft>
                          <a:spcPts val="200"/>
                        </a:spcAft>
                      </a:pPr>
                      <a:endParaRPr lang="en-US" sz="2000" dirty="0">
                        <a:solidFill>
                          <a:schemeClr val="tx1"/>
                        </a:solidFill>
                        <a:latin typeface="+mn-lt"/>
                      </a:endParaRPr>
                    </a:p>
                  </a:txBody>
                  <a:tcPr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spcAft>
                          <a:spcPts val="200"/>
                        </a:spcAft>
                      </a:pPr>
                      <a:r>
                        <a:rPr lang="en-US" sz="1200" b="1" dirty="0">
                          <a:solidFill>
                            <a:schemeClr val="tx1"/>
                          </a:solidFill>
                          <a:latin typeface="+mn-lt"/>
                        </a:rPr>
                        <a:t>Insurance</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1087896" rtl="0" eaLnBrk="1" fontAlgn="auto" latinLnBrk="0" hangingPunct="1">
                        <a:lnSpc>
                          <a:spcPct val="100000"/>
                        </a:lnSpc>
                        <a:spcBef>
                          <a:spcPts val="0"/>
                        </a:spcBef>
                        <a:spcAft>
                          <a:spcPts val="200"/>
                        </a:spcAft>
                        <a:buClrTx/>
                        <a:buSzTx/>
                        <a:buFontTx/>
                        <a:buNone/>
                        <a:tabLst/>
                        <a:defRPr/>
                      </a:pPr>
                      <a:r>
                        <a:rPr lang="en-US" sz="1200" dirty="0">
                          <a:solidFill>
                            <a:schemeClr val="tx1"/>
                          </a:solidFill>
                          <a:latin typeface="+mn-lt"/>
                          <a:hlinkClick r:id="rId12"/>
                        </a:rPr>
                        <a:t>GEICO turbocharges insurance innovation in the cloud</a:t>
                      </a:r>
                      <a:endParaRPr lang="en-US" sz="1200" dirty="0">
                        <a:solidFill>
                          <a:schemeClr val="tx1"/>
                        </a:solidFill>
                        <a:latin typeface="+mn-lt"/>
                      </a:endParaRP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8521964"/>
                  </a:ext>
                </a:extLst>
              </a:tr>
              <a:tr h="100438">
                <a:tc>
                  <a:txBody>
                    <a:bodyPr/>
                    <a:lstStyle/>
                    <a:p>
                      <a:pPr marL="0" algn="l" defTabSz="1087896" rtl="0" eaLnBrk="1" latinLnBrk="0" hangingPunct="1">
                        <a:spcAft>
                          <a:spcPts val="200"/>
                        </a:spcAft>
                      </a:pPr>
                      <a:endParaRPr lang="en-US" sz="500" kern="1200" dirty="0">
                        <a:solidFill>
                          <a:schemeClr val="tx1"/>
                        </a:solidFill>
                        <a:latin typeface="+mn-lt"/>
                        <a:ea typeface="+mn-ea"/>
                        <a:cs typeface="+mn-cs"/>
                      </a:endParaRPr>
                    </a:p>
                  </a:txBody>
                  <a:tcPr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200"/>
                        </a:spcAft>
                        <a:buClrTx/>
                        <a:buSzTx/>
                        <a:buFontTx/>
                        <a:buNone/>
                        <a:tabLst/>
                        <a:defRPr/>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087896" rtl="0" eaLnBrk="1" fontAlgn="auto" latinLnBrk="0" hangingPunct="1">
                        <a:lnSpc>
                          <a:spcPct val="100000"/>
                        </a:lnSpc>
                        <a:spcBef>
                          <a:spcPts val="0"/>
                        </a:spcBef>
                        <a:spcAft>
                          <a:spcPts val="200"/>
                        </a:spcAft>
                        <a:buClrTx/>
                        <a:buSzTx/>
                        <a:buFontTx/>
                        <a:buNone/>
                        <a:tabLst/>
                        <a:defRPr/>
                      </a:pPr>
                      <a:endParaRPr lang="en-US" sz="5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9311947"/>
                  </a:ext>
                </a:extLst>
              </a:tr>
              <a:tr h="819574">
                <a:tc>
                  <a:txBody>
                    <a:bodyPr/>
                    <a:lstStyle/>
                    <a:p>
                      <a:pPr>
                        <a:spcAft>
                          <a:spcPts val="200"/>
                        </a:spcAft>
                      </a:pPr>
                      <a:endParaRPr lang="en-US" sz="2000" dirty="0">
                        <a:solidFill>
                          <a:schemeClr val="tx1"/>
                        </a:solidFill>
                        <a:latin typeface="+mn-lt"/>
                      </a:endParaRPr>
                    </a:p>
                  </a:txBody>
                  <a:tcPr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1087896" rtl="0" eaLnBrk="1" fontAlgn="auto" latinLnBrk="0" hangingPunct="1">
                        <a:lnSpc>
                          <a:spcPct val="100000"/>
                        </a:lnSpc>
                        <a:spcBef>
                          <a:spcPts val="0"/>
                        </a:spcBef>
                        <a:spcAft>
                          <a:spcPts val="200"/>
                        </a:spcAft>
                        <a:buClrTx/>
                        <a:buSzTx/>
                        <a:buFontTx/>
                        <a:buNone/>
                        <a:tabLst/>
                        <a:defRPr/>
                      </a:pPr>
                      <a:r>
                        <a:rPr lang="en-US" sz="1200" b="1" dirty="0">
                          <a:solidFill>
                            <a:schemeClr val="tx1"/>
                          </a:solidFill>
                          <a:latin typeface="+mn-lt"/>
                        </a:rPr>
                        <a:t>Travel and Transportation</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1087896" rtl="0" eaLnBrk="1" fontAlgn="auto" latinLnBrk="0" hangingPunct="1">
                        <a:lnSpc>
                          <a:spcPct val="100000"/>
                        </a:lnSpc>
                        <a:spcBef>
                          <a:spcPts val="0"/>
                        </a:spcBef>
                        <a:spcAft>
                          <a:spcPts val="200"/>
                        </a:spcAft>
                        <a:buClrTx/>
                        <a:buSzTx/>
                        <a:buFontTx/>
                        <a:buNone/>
                        <a:tabLst/>
                        <a:defRPr/>
                      </a:pPr>
                      <a:r>
                        <a:rPr lang="en-US" sz="1200" dirty="0">
                          <a:solidFill>
                            <a:schemeClr val="tx1"/>
                          </a:solidFill>
                          <a:latin typeface="+mn-lt"/>
                          <a:hlinkClick r:id="rId13"/>
                        </a:rPr>
                        <a:t>The fast lane to digital disruption: J.B. Hunt builds load-matching cloud service for shippers and carriers</a:t>
                      </a:r>
                      <a:endParaRPr lang="en-US" sz="1200" dirty="0">
                        <a:solidFill>
                          <a:schemeClr val="tx1"/>
                        </a:solidFill>
                        <a:latin typeface="+mn-lt"/>
                      </a:endParaRP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76338670"/>
                  </a:ext>
                </a:extLst>
              </a:tr>
              <a:tr h="100438">
                <a:tc>
                  <a:txBody>
                    <a:bodyPr/>
                    <a:lstStyle/>
                    <a:p>
                      <a:pPr>
                        <a:spcAft>
                          <a:spcPts val="200"/>
                        </a:spcAft>
                      </a:pPr>
                      <a:endParaRPr lang="en-US" sz="500" dirty="0">
                        <a:solidFill>
                          <a:schemeClr val="tx1"/>
                        </a:solidFill>
                        <a:latin typeface="+mn-lt"/>
                      </a:endParaRPr>
                    </a:p>
                  </a:txBody>
                  <a:tcPr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200"/>
                        </a:spcAft>
                      </a:pPr>
                      <a:endParaRPr lang="en-US" sz="100" b="1" dirty="0">
                        <a:solidFill>
                          <a:schemeClr val="tx1"/>
                        </a:solidFill>
                        <a:latin typeface="+mn-lt"/>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Aft>
                          <a:spcPts val="200"/>
                        </a:spcAft>
                      </a:pPr>
                      <a:endParaRPr lang="en-US" sz="100" kern="1200" dirty="0">
                        <a:solidFill>
                          <a:schemeClr val="tx1"/>
                        </a:solidFill>
                        <a:latin typeface="+mn-lt"/>
                        <a:ea typeface="+mn-ea"/>
                        <a:cs typeface="+mn-cs"/>
                      </a:endParaRPr>
                    </a:p>
                  </a:txBody>
                  <a:tcPr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1138733"/>
                  </a:ext>
                </a:extLst>
              </a:tr>
              <a:tr h="819574">
                <a:tc>
                  <a:txBody>
                    <a:bodyPr/>
                    <a:lstStyle/>
                    <a:p>
                      <a:pPr>
                        <a:spcAft>
                          <a:spcPts val="200"/>
                        </a:spcAft>
                      </a:pPr>
                      <a:endParaRPr lang="en-US" sz="2000" dirty="0">
                        <a:solidFill>
                          <a:schemeClr val="tx1"/>
                        </a:solidFill>
                        <a:latin typeface="+mn-lt"/>
                      </a:endParaRPr>
                    </a:p>
                  </a:txBody>
                  <a:tcPr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spcAft>
                          <a:spcPts val="200"/>
                        </a:spcAft>
                      </a:pPr>
                      <a:r>
                        <a:rPr lang="en-US" sz="1200" b="1" dirty="0">
                          <a:solidFill>
                            <a:schemeClr val="tx1"/>
                          </a:solidFill>
                          <a:latin typeface="+mn-lt"/>
                        </a:rPr>
                        <a:t>Retail</a:t>
                      </a: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spcAft>
                          <a:spcPts val="200"/>
                        </a:spcAft>
                      </a:pPr>
                      <a:r>
                        <a:rPr lang="en-US" sz="1200" kern="1200" dirty="0">
                          <a:solidFill>
                            <a:schemeClr val="tx1"/>
                          </a:solidFill>
                          <a:latin typeface="+mn-lt"/>
                          <a:ea typeface="+mn-ea"/>
                          <a:cs typeface="+mn-cs"/>
                          <a:hlinkClick r:id="rId14"/>
                        </a:rPr>
                        <a:t>Top online retailer bets on Azure to provide a stellar experience for 15.4 million customers worldwide</a:t>
                      </a:r>
                      <a:endParaRPr lang="en-US" sz="1200" kern="1200" dirty="0">
                        <a:solidFill>
                          <a:schemeClr val="tx1"/>
                        </a:solidFill>
                        <a:latin typeface="+mn-lt"/>
                        <a:ea typeface="+mn-ea"/>
                        <a:cs typeface="+mn-cs"/>
                      </a:endParaRPr>
                    </a:p>
                  </a:txBody>
                  <a:tcPr marT="36576" marB="365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31236632"/>
                  </a:ext>
                </a:extLst>
              </a:tr>
            </a:tbl>
          </a:graphicData>
        </a:graphic>
      </p:graphicFrame>
      <p:graphicFrame>
        <p:nvGraphicFramePr>
          <p:cNvPr id="20" name="Content Placeholder 4">
            <a:extLst>
              <a:ext uri="{FF2B5EF4-FFF2-40B4-BE49-F238E27FC236}">
                <a16:creationId xmlns:a16="http://schemas.microsoft.com/office/drawing/2014/main" id="{8FD2B1AB-D878-4820-9B8A-1E4DFBC3BEB8}"/>
              </a:ext>
            </a:extLst>
          </p:cNvPr>
          <p:cNvGraphicFramePr>
            <a:graphicFrameLocks/>
          </p:cNvGraphicFramePr>
          <p:nvPr>
            <p:extLst>
              <p:ext uri="{D42A27DB-BD31-4B8C-83A1-F6EECF244321}">
                <p14:modId xmlns:p14="http://schemas.microsoft.com/office/powerpoint/2010/main" val="2244004386"/>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6" name="Picture 15">
            <a:extLst>
              <a:ext uri="{FF2B5EF4-FFF2-40B4-BE49-F238E27FC236}">
                <a16:creationId xmlns:a16="http://schemas.microsoft.com/office/drawing/2014/main" id="{6D65E0D4-358C-4059-9ECC-3F4F8F1D1C9F}"/>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6810222" y="2515840"/>
            <a:ext cx="1498626" cy="341904"/>
          </a:xfrm>
          <a:prstGeom prst="rect">
            <a:avLst/>
          </a:prstGeom>
        </p:spPr>
      </p:pic>
      <p:pic>
        <p:nvPicPr>
          <p:cNvPr id="17" name="Picture 16">
            <a:extLst>
              <a:ext uri="{FF2B5EF4-FFF2-40B4-BE49-F238E27FC236}">
                <a16:creationId xmlns:a16="http://schemas.microsoft.com/office/drawing/2014/main" id="{4A2BED17-0C0B-403E-ABD8-9A5281777FD7}"/>
              </a:ext>
            </a:extLst>
          </p:cNvPr>
          <p:cNvPicPr>
            <a:picLocks noChangeAspect="1"/>
          </p:cNvPicPr>
          <p:nvPr/>
        </p:nvPicPr>
        <p:blipFill>
          <a:blip r:embed="rId16"/>
          <a:stretch>
            <a:fillRect/>
          </a:stretch>
        </p:blipFill>
        <p:spPr>
          <a:xfrm>
            <a:off x="7142837" y="3196122"/>
            <a:ext cx="833397" cy="672566"/>
          </a:xfrm>
          <a:prstGeom prst="rect">
            <a:avLst/>
          </a:prstGeom>
        </p:spPr>
      </p:pic>
      <p:pic>
        <p:nvPicPr>
          <p:cNvPr id="18" name="Picture 17">
            <a:extLst>
              <a:ext uri="{FF2B5EF4-FFF2-40B4-BE49-F238E27FC236}">
                <a16:creationId xmlns:a16="http://schemas.microsoft.com/office/drawing/2014/main" id="{B0DB9C87-6B65-4D5A-80DA-39FC4946A705}"/>
              </a:ext>
            </a:extLst>
          </p:cNvPr>
          <p:cNvPicPr>
            <a:picLocks noChangeAspect="1"/>
          </p:cNvPicPr>
          <p:nvPr/>
        </p:nvPicPr>
        <p:blipFill>
          <a:blip r:embed="rId17"/>
          <a:stretch>
            <a:fillRect/>
          </a:stretch>
        </p:blipFill>
        <p:spPr>
          <a:xfrm>
            <a:off x="6874500" y="4233806"/>
            <a:ext cx="1370070" cy="242184"/>
          </a:xfrm>
          <a:prstGeom prst="rect">
            <a:avLst/>
          </a:prstGeom>
        </p:spPr>
      </p:pic>
      <p:pic>
        <p:nvPicPr>
          <p:cNvPr id="22" name="Graphic 21">
            <a:extLst>
              <a:ext uri="{FF2B5EF4-FFF2-40B4-BE49-F238E27FC236}">
                <a16:creationId xmlns:a16="http://schemas.microsoft.com/office/drawing/2014/main" id="{E9658787-A2B3-4DB5-AC93-04443464D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25097" y="4955828"/>
            <a:ext cx="1468877" cy="375464"/>
          </a:xfrm>
          <a:prstGeom prst="rect">
            <a:avLst/>
          </a:prstGeom>
        </p:spPr>
      </p:pic>
      <p:pic>
        <p:nvPicPr>
          <p:cNvPr id="23" name="Picture 22">
            <a:extLst>
              <a:ext uri="{FF2B5EF4-FFF2-40B4-BE49-F238E27FC236}">
                <a16:creationId xmlns:a16="http://schemas.microsoft.com/office/drawing/2014/main" id="{9C976A53-9F7B-4092-A2AB-4E134E27C260}"/>
              </a:ext>
            </a:extLst>
          </p:cNvPr>
          <p:cNvPicPr>
            <a:picLocks noChangeAspect="1"/>
          </p:cNvPicPr>
          <p:nvPr/>
        </p:nvPicPr>
        <p:blipFill>
          <a:blip r:embed="rId20"/>
          <a:stretch>
            <a:fillRect/>
          </a:stretch>
        </p:blipFill>
        <p:spPr>
          <a:xfrm>
            <a:off x="7058136" y="5867637"/>
            <a:ext cx="1002798" cy="371449"/>
          </a:xfrm>
          <a:prstGeom prst="rect">
            <a:avLst/>
          </a:prstGeom>
        </p:spPr>
      </p:pic>
    </p:spTree>
    <p:extLst>
      <p:ext uri="{BB962C8B-B14F-4D97-AF65-F5344CB8AC3E}">
        <p14:creationId xmlns:p14="http://schemas.microsoft.com/office/powerpoint/2010/main" val="2903439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C8C83AFD-0DE4-42EB-B290-F537AEC10F1D}"/>
              </a:ext>
            </a:extLst>
          </p:cNvPr>
          <p:cNvGraphicFramePr>
            <a:graphicFrameLocks noGrp="1"/>
          </p:cNvGraphicFramePr>
          <p:nvPr>
            <p:extLst>
              <p:ext uri="{D42A27DB-BD31-4B8C-83A1-F6EECF244321}">
                <p14:modId xmlns:p14="http://schemas.microsoft.com/office/powerpoint/2010/main" val="440722790"/>
              </p:ext>
            </p:extLst>
          </p:nvPr>
        </p:nvGraphicFramePr>
        <p:xfrm>
          <a:off x="34375" y="807454"/>
          <a:ext cx="12081996" cy="5623560"/>
        </p:xfrm>
        <a:graphic>
          <a:graphicData uri="http://schemas.openxmlformats.org/drawingml/2006/table">
            <a:tbl>
              <a:tblPr firstRow="1"/>
              <a:tblGrid>
                <a:gridCol w="926347">
                  <a:extLst>
                    <a:ext uri="{9D8B030D-6E8A-4147-A177-3AD203B41FA5}">
                      <a16:colId xmlns:a16="http://schemas.microsoft.com/office/drawing/2014/main" val="3401868484"/>
                    </a:ext>
                  </a:extLst>
                </a:gridCol>
                <a:gridCol w="5860208">
                  <a:extLst>
                    <a:ext uri="{9D8B030D-6E8A-4147-A177-3AD203B41FA5}">
                      <a16:colId xmlns:a16="http://schemas.microsoft.com/office/drawing/2014/main" val="2193376695"/>
                    </a:ext>
                  </a:extLst>
                </a:gridCol>
                <a:gridCol w="1374881">
                  <a:extLst>
                    <a:ext uri="{9D8B030D-6E8A-4147-A177-3AD203B41FA5}">
                      <a16:colId xmlns:a16="http://schemas.microsoft.com/office/drawing/2014/main" val="1840041922"/>
                    </a:ext>
                  </a:extLst>
                </a:gridCol>
                <a:gridCol w="980140">
                  <a:extLst>
                    <a:ext uri="{9D8B030D-6E8A-4147-A177-3AD203B41FA5}">
                      <a16:colId xmlns:a16="http://schemas.microsoft.com/office/drawing/2014/main" val="1374586163"/>
                    </a:ext>
                  </a:extLst>
                </a:gridCol>
                <a:gridCol w="980140">
                  <a:extLst>
                    <a:ext uri="{9D8B030D-6E8A-4147-A177-3AD203B41FA5}">
                      <a16:colId xmlns:a16="http://schemas.microsoft.com/office/drawing/2014/main" val="4104983949"/>
                    </a:ext>
                  </a:extLst>
                </a:gridCol>
                <a:gridCol w="980140">
                  <a:extLst>
                    <a:ext uri="{9D8B030D-6E8A-4147-A177-3AD203B41FA5}">
                      <a16:colId xmlns:a16="http://schemas.microsoft.com/office/drawing/2014/main" val="2236516138"/>
                    </a:ext>
                  </a:extLst>
                </a:gridCol>
                <a:gridCol w="980140">
                  <a:extLst>
                    <a:ext uri="{9D8B030D-6E8A-4147-A177-3AD203B41FA5}">
                      <a16:colId xmlns:a16="http://schemas.microsoft.com/office/drawing/2014/main" val="506792071"/>
                    </a:ext>
                  </a:extLst>
                </a:gridCol>
              </a:tblGrid>
              <a:tr h="0">
                <a:tc>
                  <a:txBody>
                    <a:bodyPr/>
                    <a:lstStyle/>
                    <a:p>
                      <a:pPr algn="ctr"/>
                      <a:endParaRPr lang="en-US" sz="1400" b="1" dirty="0">
                        <a:solidFill>
                          <a:schemeClr val="tx1"/>
                        </a:solidFill>
                      </a:endParaRPr>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78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solidFill>
                          <a:effectLst/>
                          <a:uLnTx/>
                          <a:uFillTx/>
                          <a:latin typeface="+mn-lt"/>
                          <a:ea typeface="+mn-ea"/>
                          <a:cs typeface="+mn-cs"/>
                        </a:rPr>
                        <a:t>Summary</a:t>
                      </a:r>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78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solidFill>
                          <a:effectLst/>
                          <a:uLnTx/>
                          <a:uFillTx/>
                          <a:latin typeface="+mn-lt"/>
                          <a:ea typeface="+mn-ea"/>
                          <a:cs typeface="+mn-cs"/>
                        </a:rPr>
                        <a:t>Access?</a:t>
                      </a:r>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dirty="0"/>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dirty="0"/>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dirty="0"/>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dirty="0"/>
                    </a:p>
                  </a:txBody>
                  <a:tcPr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425927"/>
                  </a:ext>
                </a:extLst>
              </a:tr>
              <a:tr h="0">
                <a:tc rowSpan="6">
                  <a:txBody>
                    <a:bodyPr/>
                    <a:lstStyle/>
                    <a:p>
                      <a:pPr marL="0" indent="0" algn="l" defTabSz="1087896" rtl="0" eaLnBrk="1" latinLnBrk="0" hangingPunct="1">
                        <a:spcBef>
                          <a:spcPts val="200"/>
                        </a:spcBef>
                        <a:spcAft>
                          <a:spcPts val="200"/>
                        </a:spcAft>
                        <a:buFont typeface="Arial" panose="020B0604020202020204" pitchFamily="34" charset="0"/>
                        <a:buNone/>
                      </a:pPr>
                      <a:r>
                        <a:rPr lang="en-US" sz="1100" b="1" kern="1200" dirty="0">
                          <a:solidFill>
                            <a:schemeClr val="tx1"/>
                          </a:solidFill>
                          <a:latin typeface="+mn-lt"/>
                          <a:ea typeface="+mn-ea"/>
                          <a:cs typeface="+mn-cs"/>
                        </a:rPr>
                        <a:t>Customer benefits partners can use</a:t>
                      </a:r>
                    </a:p>
                  </a:txBody>
                  <a:tcPr marL="73152" marR="73152" marB="36576" anchor="ct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Windows Server and SQL EOS offer: </a:t>
                      </a:r>
                      <a:r>
                        <a:rPr lang="en-US" sz="800" dirty="0">
                          <a:latin typeface="+mn-lt"/>
                        </a:rPr>
                        <a:t>Migrate Windows Server and SQL Server 2008 and 2008 R2 from on-premises to Azure VMs with no application code changes and get three more years of security updates after EOS at no additional cost. Only in Azure. Upgrade when ready</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3045575"/>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Azure Reserved VM Instances</a:t>
                      </a:r>
                      <a:r>
                        <a:rPr lang="en-US" sz="800" b="1" dirty="0">
                          <a:solidFill>
                            <a:schemeClr val="tx1"/>
                          </a:solidFill>
                          <a:latin typeface="+mn-lt"/>
                        </a:rPr>
                        <a:t>: </a:t>
                      </a:r>
                      <a:r>
                        <a:rPr lang="en-US" sz="800" dirty="0">
                          <a:solidFill>
                            <a:schemeClr val="tx1"/>
                          </a:solidFill>
                          <a:latin typeface="+mn-lt"/>
                        </a:rPr>
                        <a:t>Customers save money by pre-paying for one-year or three-years of continuous compute capacity. Azure RI can significantly reduce virtual machine costs – up to 72 percent on pay-as-you-go prices–with one-year or three-year upfront commitment </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US" sz="800" dirty="0">
                        <a:solidFill>
                          <a:schemeClr val="tx1"/>
                        </a:solidFill>
                        <a:latin typeface="+mn-lt"/>
                      </a:endParaRP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094407"/>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Azure Hybrid Benefit</a:t>
                      </a:r>
                      <a:r>
                        <a:rPr lang="en-US" sz="800" b="1" dirty="0">
                          <a:solidFill>
                            <a:schemeClr val="tx1"/>
                          </a:solidFill>
                          <a:latin typeface="+mn-lt"/>
                        </a:rPr>
                        <a:t>: </a:t>
                      </a:r>
                      <a:r>
                        <a:rPr lang="en-US" sz="800" dirty="0">
                          <a:solidFill>
                            <a:schemeClr val="tx1"/>
                          </a:solidFill>
                          <a:latin typeface="+mn-lt"/>
                        </a:rPr>
                        <a:t>Customers with Software Assurance can use their On-premises Windows Server Licenses to run Windows virtual machines on Azure at up to 49% reduced cost and SQL Server Licenses to run Azure SQL database at an up to 30% reduced cost</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endParaRPr lang="en-US" sz="800" dirty="0">
                        <a:solidFill>
                          <a:schemeClr val="tx1"/>
                        </a:solidFill>
                        <a:latin typeface="+mn-lt"/>
                      </a:endParaRP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1117273"/>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Deployment Planning Services (DPS): </a:t>
                      </a:r>
                      <a:r>
                        <a:rPr lang="en-US" sz="800" dirty="0">
                          <a:solidFill>
                            <a:srgbClr val="505050">
                              <a:lumMod val="50000"/>
                            </a:srgbClr>
                          </a:solidFill>
                          <a:latin typeface="+mn-lt"/>
                          <a:ea typeface="Segoe UI" pitchFamily="34" charset="0"/>
                          <a:cs typeface="Segoe UI" pitchFamily="34" charset="0"/>
                        </a:rPr>
                        <a:t>Helps customers understand what Microsoft Azure can do for their business and identify projects that are best suited for this public cloud offering.</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69109848"/>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Azure Credit offer: </a:t>
                      </a:r>
                      <a:r>
                        <a:rPr lang="en-US" sz="800" spc="-20" dirty="0">
                          <a:solidFill>
                            <a:srgbClr val="505050">
                              <a:lumMod val="50000"/>
                            </a:srgbClr>
                          </a:solidFill>
                          <a:latin typeface="+mn-lt"/>
                          <a:ea typeface="Segoe UI" pitchFamily="34" charset="0"/>
                          <a:cs typeface="Segoe UI" pitchFamily="34" charset="0"/>
                        </a:rPr>
                        <a:t>Free Azure Credit ("free consumption") for existing and new Enterprise Agreement (EA) customers</a:t>
                      </a:r>
                      <a:endParaRPr lang="en-US" sz="800" dirty="0">
                        <a:solidFill>
                          <a:schemeClr val="tx1"/>
                        </a:solidFill>
                        <a:latin typeface="+mn-lt"/>
                      </a:endParaRP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solidFill>
                            <a:schemeClr val="tx1">
                              <a:lumMod val="50000"/>
                            </a:schemeClr>
                          </a:solidFill>
                          <a:latin typeface="+mn-lt"/>
                          <a:ea typeface="Segoe UI" pitchFamily="34" charset="0"/>
                          <a:cs typeface="Segoe UI" pitchFamily="34" charset="0"/>
                        </a:rPr>
                        <a:t>Check with your local Microsoft contact</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505050"/>
                          </a:solidFill>
                          <a:effectLst/>
                          <a:uLnTx/>
                          <a:uFillTx/>
                          <a:latin typeface="+mn-lt"/>
                          <a:ea typeface="+mn-ea"/>
                          <a:cs typeface="+mn-cs"/>
                        </a:rPr>
                        <a:t>●</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2772681"/>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kern="1200" dirty="0">
                          <a:solidFill>
                            <a:schemeClr val="tx2"/>
                          </a:solidFill>
                          <a:latin typeface="+mn-lt"/>
                          <a:ea typeface="+mn-ea"/>
                          <a:cs typeface="+mn-cs"/>
                        </a:rPr>
                        <a:t>FastTrack for Azure </a:t>
                      </a:r>
                      <a:r>
                        <a:rPr lang="en-US" sz="800" dirty="0">
                          <a:solidFill>
                            <a:srgbClr val="505050">
                              <a:lumMod val="50000"/>
                            </a:srgbClr>
                          </a:solidFill>
                          <a:latin typeface="+mn-lt"/>
                          <a:ea typeface="Segoe UI" pitchFamily="34" charset="0"/>
                          <a:cs typeface="Segoe UI" pitchFamily="34" charset="0"/>
                        </a:rPr>
                        <a:t>Production deployment services of strategic Azure solutions (Azure 10) for end customers to drive Azure Consumed Revenue and Azure Customer Adds.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6839773"/>
                  </a:ext>
                </a:extLst>
              </a:tr>
              <a:tr h="0">
                <a:tc rowSpan="3">
                  <a:txBody>
                    <a:bodyPr/>
                    <a:lstStyle/>
                    <a:p>
                      <a:r>
                        <a:rPr lang="en-US" sz="1100" b="1" dirty="0">
                          <a:solidFill>
                            <a:schemeClr val="tx1"/>
                          </a:solidFill>
                          <a:latin typeface="+mn-lt"/>
                        </a:rPr>
                        <a:t>Core Intelligent Cloud Offers</a:t>
                      </a:r>
                    </a:p>
                  </a:txBody>
                  <a:tcPr marL="73152" marR="73152" marB="36576" anchor="ct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Intelligent Cloud Infra/Data ECIF </a:t>
                      </a:r>
                      <a:r>
                        <a:rPr lang="en-US" sz="800" dirty="0">
                          <a:solidFill>
                            <a:schemeClr val="tx1">
                              <a:lumMod val="50000"/>
                            </a:schemeClr>
                          </a:solidFill>
                          <a:latin typeface="+mn-lt"/>
                          <a:ea typeface="Segoe UI" pitchFamily="34" charset="0"/>
                          <a:cs typeface="Segoe UI" pitchFamily="34" charset="0"/>
                        </a:rPr>
                        <a:t>Funding investment in our customer by utilizing Partner and Microsoft Consulting Services (MCS) to help customers drive net new revenue and consumption. </a:t>
                      </a:r>
                      <a:r>
                        <a:rPr lang="en-US" sz="800" b="1" dirty="0">
                          <a:solidFill>
                            <a:schemeClr val="tx1">
                              <a:lumMod val="50000"/>
                            </a:schemeClr>
                          </a:solidFill>
                          <a:latin typeface="+mn-lt"/>
                          <a:ea typeface="Segoe UI" pitchFamily="34" charset="0"/>
                          <a:cs typeface="Segoe UI" pitchFamily="34" charset="0"/>
                        </a:rPr>
                        <a:t>Requirements: </a:t>
                      </a:r>
                      <a:r>
                        <a:rPr lang="en-US" sz="800" dirty="0">
                          <a:solidFill>
                            <a:schemeClr val="tx1">
                              <a:lumMod val="50000"/>
                            </a:schemeClr>
                          </a:solidFill>
                          <a:ea typeface="Segoe UI" pitchFamily="34" charset="0"/>
                          <a:cs typeface="Segoe UI" pitchFamily="34" charset="0"/>
                        </a:rPr>
                        <a:t>Recommended 10x ROI; Must drive new Azure Consumed Revenue or new SQL revenue on-premise scenarios &amp; Azure Data Services on consumed revenue.</a:t>
                      </a:r>
                      <a:endParaRPr lang="en-US" sz="800" dirty="0">
                        <a:solidFill>
                          <a:schemeClr val="tx1">
                            <a:lumMod val="50000"/>
                          </a:schemeClr>
                        </a:solidFill>
                        <a:latin typeface="+mn-lt"/>
                        <a:ea typeface="Segoe UI" pitchFamily="34" charset="0"/>
                        <a:cs typeface="Segoe UI" pitchFamily="34" charset="0"/>
                      </a:endParaRP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solidFill>
                            <a:schemeClr val="tx1">
                              <a:lumMod val="50000"/>
                            </a:schemeClr>
                          </a:solidFill>
                          <a:latin typeface="+mn-lt"/>
                          <a:ea typeface="Segoe UI" pitchFamily="34" charset="0"/>
                          <a:cs typeface="Segoe UI" pitchFamily="34" charset="0"/>
                        </a:rPr>
                        <a:t>Check with your local Microsoft contact</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505050"/>
                          </a:solidFill>
                          <a:effectLst/>
                          <a:uLnTx/>
                          <a:uFillTx/>
                          <a:latin typeface="+mn-lt"/>
                          <a:ea typeface="+mn-ea"/>
                          <a:cs typeface="+mn-cs"/>
                        </a:rPr>
                        <a:t>●</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505050"/>
                          </a:solidFill>
                          <a:effectLst/>
                          <a:uLnTx/>
                          <a:uFillTx/>
                          <a:latin typeface="+mn-lt"/>
                          <a:ea typeface="+mn-ea"/>
                          <a:cs typeface="+mn-cs"/>
                        </a:rPr>
                        <a:t>●</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4969706"/>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Safe Passage: </a:t>
                      </a:r>
                      <a:r>
                        <a:rPr lang="en-US" sz="800" dirty="0">
                          <a:solidFill>
                            <a:srgbClr val="505050">
                              <a:lumMod val="50000"/>
                            </a:srgbClr>
                          </a:solidFill>
                          <a:latin typeface="+mn-lt"/>
                          <a:ea typeface="Segoe UI" pitchFamily="34" charset="0"/>
                          <a:cs typeface="Segoe UI" pitchFamily="34" charset="0"/>
                        </a:rPr>
                        <a:t>Provides assets and support to identify, accelerate and win Intelligent Cloud competitor migrations in Relational Database, Data Warehousing, Advanced Analytics, Datacenter Transformation IaaS.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solidFill>
                            <a:schemeClr val="tx1">
                              <a:lumMod val="50000"/>
                            </a:schemeClr>
                          </a:solidFill>
                          <a:latin typeface="+mn-lt"/>
                          <a:ea typeface="Segoe UI" pitchFamily="34" charset="0"/>
                          <a:cs typeface="Segoe UI" pitchFamily="34" charset="0"/>
                        </a:rPr>
                        <a:t>Check with your local Microsoft contact</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505050"/>
                          </a:solidFill>
                          <a:effectLst/>
                          <a:uLnTx/>
                          <a:uFillTx/>
                          <a:latin typeface="+mn-lt"/>
                          <a:ea typeface="+mn-ea"/>
                          <a:cs typeface="+mn-cs"/>
                        </a:rPr>
                        <a:t>●</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505050"/>
                          </a:solidFill>
                          <a:effectLst/>
                          <a:uLnTx/>
                          <a:uFillTx/>
                          <a:latin typeface="+mn-lt"/>
                          <a:ea typeface="+mn-ea"/>
                          <a:cs typeface="+mn-cs"/>
                        </a:rPr>
                        <a:t>●</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a:t>
                      </a: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7577008"/>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Azure Access POC: </a:t>
                      </a:r>
                      <a:r>
                        <a:rPr lang="en-US" sz="800" dirty="0">
                          <a:solidFill>
                            <a:srgbClr val="505050">
                              <a:lumMod val="50000"/>
                            </a:srgbClr>
                          </a:solidFill>
                          <a:latin typeface="+mn-lt"/>
                          <a:ea typeface="Segoe UI" pitchFamily="34" charset="0"/>
                          <a:cs typeface="Segoe UI" pitchFamily="34" charset="0"/>
                        </a:rPr>
                        <a:t>Free Azure sandbox to support customer or partner proof-of-concept (includes Azure Passes and Azure Sponsored accounts).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47024208"/>
                  </a:ext>
                </a:extLst>
              </a:tr>
              <a:tr h="0">
                <a:tc rowSpan="5">
                  <a:txBody>
                    <a:bodyPr/>
                    <a:lstStyle/>
                    <a:p>
                      <a:r>
                        <a:rPr lang="en-US" sz="1100" b="1" dirty="0">
                          <a:solidFill>
                            <a:schemeClr val="tx1"/>
                          </a:solidFill>
                          <a:latin typeface="+mn-lt"/>
                        </a:rPr>
                        <a:t>CSP offers</a:t>
                      </a:r>
                    </a:p>
                  </a:txBody>
                  <a:tcPr marL="73152" marR="73152" marB="36576" anchor="ct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8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Azure Access CSP POC: </a:t>
                      </a:r>
                      <a:r>
                        <a:rPr lang="en-US" sz="800" dirty="0">
                          <a:solidFill>
                            <a:schemeClr val="tx1"/>
                          </a:solidFill>
                          <a:latin typeface="+mn-lt"/>
                        </a:rPr>
                        <a:t>Free </a:t>
                      </a:r>
                      <a:r>
                        <a:rPr lang="en-US" sz="800" dirty="0">
                          <a:solidFill>
                            <a:srgbClr val="505050">
                              <a:lumMod val="50000"/>
                            </a:srgbClr>
                          </a:solidFill>
                          <a:latin typeface="+mn-lt"/>
                          <a:ea typeface="Segoe UI" pitchFamily="34" charset="0"/>
                          <a:cs typeface="Segoe UI" pitchFamily="34" charset="0"/>
                        </a:rPr>
                        <a:t>proof-of-concept</a:t>
                      </a:r>
                      <a:r>
                        <a:rPr lang="en-US" sz="800" dirty="0">
                          <a:solidFill>
                            <a:schemeClr val="tx1"/>
                          </a:solidFill>
                          <a:latin typeface="+mn-lt"/>
                        </a:rPr>
                        <a:t> credit for qualified Azure opportunities in CSP. 10% of the deal size in 12 months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6328309"/>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IN" sz="800" b="1" dirty="0">
                          <a:solidFill>
                            <a:schemeClr val="tx2"/>
                          </a:solidFill>
                          <a:latin typeface="+mn-lt"/>
                        </a:rPr>
                        <a:t>3</a:t>
                      </a:r>
                      <a:r>
                        <a:rPr lang="en-IN" sz="800" b="1" baseline="30000" dirty="0">
                          <a:solidFill>
                            <a:schemeClr val="tx2"/>
                          </a:solidFill>
                          <a:latin typeface="+mn-lt"/>
                        </a:rPr>
                        <a:t>rd</a:t>
                      </a:r>
                      <a:r>
                        <a:rPr lang="en-IN" sz="800" b="1" dirty="0">
                          <a:solidFill>
                            <a:schemeClr val="tx2"/>
                          </a:solidFill>
                          <a:latin typeface="+mn-lt"/>
                        </a:rPr>
                        <a:t> Party App/Infra Tools funding : </a:t>
                      </a:r>
                      <a:r>
                        <a:rPr lang="en-US" sz="800" dirty="0">
                          <a:latin typeface="+mn-lt"/>
                        </a:rPr>
                        <a:t>Allows partners to more efficiently and economically access Assessment and Migration tools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75486633"/>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IN" sz="800" b="1" dirty="0">
                          <a:solidFill>
                            <a:schemeClr val="tx2"/>
                          </a:solidFill>
                          <a:latin typeface="+mn-lt"/>
                        </a:rPr>
                        <a:t>Free Technical Support for CSP</a:t>
                      </a:r>
                      <a:r>
                        <a:rPr lang="en-US" sz="800" b="1" dirty="0">
                          <a:solidFill>
                            <a:schemeClr val="tx2"/>
                          </a:solidFill>
                          <a:latin typeface="+mn-lt"/>
                        </a:rPr>
                        <a:t>: </a:t>
                      </a:r>
                      <a:r>
                        <a:rPr lang="en-US" sz="800" dirty="0">
                          <a:latin typeface="+mn-lt"/>
                        </a:rPr>
                        <a:t>Support and training for APIs, billing, partner center, migration best practices</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59359712"/>
                  </a:ext>
                </a:extLst>
              </a:tr>
              <a:tr h="0">
                <a:tc vMerge="1">
                  <a:txBody>
                    <a:bodyPr/>
                    <a:lstStyle/>
                    <a:p>
                      <a:endParaRPr lang="en-US"/>
                    </a:p>
                  </a:txBody>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b="1" dirty="0">
                          <a:solidFill>
                            <a:schemeClr val="tx2"/>
                          </a:solidFill>
                          <a:latin typeface="+mn-lt"/>
                        </a:rPr>
                        <a:t>Large Customer Migration Accelerator: </a:t>
                      </a:r>
                      <a:r>
                        <a:rPr lang="en-US" sz="800" dirty="0">
                          <a:latin typeface="+mn-lt"/>
                        </a:rPr>
                        <a:t>Partners can earn up to 30% of the Azure deal size in rebate from Microsoft based on their consumption performance throughout the migration process. </a:t>
                      </a:r>
                      <a:r>
                        <a:rPr lang="en-US" sz="800" b="1" dirty="0">
                          <a:latin typeface="+mn-lt"/>
                        </a:rPr>
                        <a:t>Requirement: </a:t>
                      </a:r>
                      <a:r>
                        <a:rPr lang="en-US" sz="800" dirty="0">
                          <a:latin typeface="+mn-lt"/>
                        </a:rPr>
                        <a:t>Partners must be providing managed services on top of the migration to Azure to qualify</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latin typeface="+mn-lt"/>
                        </a:rPr>
                        <a:t>See content in this Box</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5235587"/>
                  </a:ext>
                </a:extLst>
              </a:tr>
              <a:tr h="0">
                <a:tc vMerge="1">
                  <a:txBody>
                    <a:bodyPr/>
                    <a:lstStyle/>
                    <a:p>
                      <a:endParaRPr lang="en-US"/>
                    </a:p>
                  </a:txBody>
                  <a:tcPr/>
                </a:tc>
                <a:tc>
                  <a:txBody>
                    <a:bodyPr/>
                    <a:lstStyle/>
                    <a:p>
                      <a:pPr marL="0" indent="0">
                        <a:spcBef>
                          <a:spcPts val="200"/>
                        </a:spcBef>
                        <a:spcAft>
                          <a:spcPts val="200"/>
                        </a:spcAft>
                        <a:buFont typeface="Arial" panose="020B0604020202020204" pitchFamily="34" charset="0"/>
                        <a:buNone/>
                      </a:pPr>
                      <a:r>
                        <a:rPr lang="en-US" sz="800" b="1" dirty="0">
                          <a:solidFill>
                            <a:schemeClr val="tx2"/>
                          </a:solidFill>
                          <a:latin typeface="+mn-lt"/>
                        </a:rPr>
                        <a:t>Datacenter Migration Program: </a:t>
                      </a:r>
                      <a:r>
                        <a:rPr lang="en-US" sz="800" kern="1200" dirty="0">
                          <a:solidFill>
                            <a:schemeClr val="tx1"/>
                          </a:solidFill>
                          <a:latin typeface="+mn-lt"/>
                          <a:ea typeface="+mn-ea"/>
                          <a:cs typeface="+mn-cs"/>
                        </a:rPr>
                        <a:t>a global initiative targeted at service providers, interested in migrating workloads from their datacenters to Azure. Program is aimed at accelerating Azure consumption through CSP by offering partners up to 25% additional incentives. </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tc>
                  <a:txBody>
                    <a:bodyPr/>
                    <a:lstStyle/>
                    <a:p>
                      <a:pPr marL="0" marR="0" lvl="0" indent="0" algn="l" defTabSz="1087896"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800" dirty="0">
                          <a:solidFill>
                            <a:schemeClr val="tx1">
                              <a:lumMod val="50000"/>
                            </a:schemeClr>
                          </a:solidFill>
                          <a:latin typeface="+mn-lt"/>
                          <a:ea typeface="Segoe UI" pitchFamily="34" charset="0"/>
                          <a:cs typeface="Segoe UI" pitchFamily="34" charset="0"/>
                        </a:rPr>
                        <a:t>Check with your local Microsoft contact</a:t>
                      </a:r>
                    </a:p>
                  </a:txBody>
                  <a:tcPr marR="73152"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r>
                        <a:rPr lang="en-US" sz="1400" dirty="0">
                          <a:solidFill>
                            <a:schemeClr val="tx1"/>
                          </a:solidFill>
                          <a:latin typeface="+mn-lt"/>
                        </a:rPr>
                        <a:t>●</a:t>
                      </a:r>
                    </a:p>
                  </a:txBody>
                  <a:tcPr marL="0" marR="0" marB="3657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tc>
                  <a:txBody>
                    <a:bodyPr/>
                    <a:lstStyle/>
                    <a:p>
                      <a:pPr marL="0" indent="0" algn="ctr">
                        <a:spcBef>
                          <a:spcPts val="200"/>
                        </a:spcBef>
                        <a:spcAft>
                          <a:spcPts val="200"/>
                        </a:spcAft>
                        <a:buFont typeface="Arial" panose="020B0604020202020204" pitchFamily="34" charset="0"/>
                        <a:buNone/>
                      </a:pPr>
                      <a:endParaRPr lang="en-US" sz="1400" dirty="0">
                        <a:solidFill>
                          <a:schemeClr val="tx1"/>
                        </a:solidFill>
                        <a:latin typeface="+mn-lt"/>
                      </a:endParaRPr>
                    </a:p>
                  </a:txBody>
                  <a:tcPr marL="0" marR="0" marB="36576"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0205834"/>
                  </a:ext>
                </a:extLst>
              </a:tr>
            </a:tbl>
          </a:graphicData>
        </a:graphic>
      </p:graphicFrame>
      <p:sp>
        <p:nvSpPr>
          <p:cNvPr id="3" name="Slide Number Placeholder 2">
            <a:extLst>
              <a:ext uri="{FF2B5EF4-FFF2-40B4-BE49-F238E27FC236}">
                <a16:creationId xmlns:a16="http://schemas.microsoft.com/office/drawing/2014/main" id="{FB5C3BD1-BCE2-5D4A-A94E-B0EEEF00BFB6}"/>
              </a:ext>
            </a:extLst>
          </p:cNvPr>
          <p:cNvSpPr>
            <a:spLocks noGrp="1"/>
          </p:cNvSpPr>
          <p:nvPr>
            <p:ph type="sldNum" sz="quarter" idx="4"/>
          </p:nvPr>
        </p:nvSpPr>
        <p:spPr/>
        <p:txBody>
          <a:bodyPr/>
          <a:lstStyle/>
          <a:p>
            <a:pPr defTabSz="1087896"/>
            <a:fld id="{FAADACFB-7C71-4E89-89D2-7BBA40B7BFA9}" type="slidenum">
              <a:rPr lang="en-US" smtClean="0">
                <a:solidFill>
                  <a:srgbClr val="505050"/>
                </a:solidFill>
              </a:rPr>
              <a:pPr defTabSz="1087896"/>
              <a:t>14</a:t>
            </a:fld>
            <a:endParaRPr lang="en-US" dirty="0">
              <a:solidFill>
                <a:srgbClr val="505050"/>
              </a:solidFill>
            </a:endParaRPr>
          </a:p>
        </p:txBody>
      </p:sp>
      <p:sp>
        <p:nvSpPr>
          <p:cNvPr id="12" name="Arrow: Pentagon 17">
            <a:extLst>
              <a:ext uri="{FF2B5EF4-FFF2-40B4-BE49-F238E27FC236}">
                <a16:creationId xmlns:a16="http://schemas.microsoft.com/office/drawing/2014/main" id="{8D662306-C8D7-4F26-898D-43991A82BCB3}"/>
              </a:ext>
            </a:extLst>
          </p:cNvPr>
          <p:cNvSpPr/>
          <p:nvPr/>
        </p:nvSpPr>
        <p:spPr>
          <a:xfrm>
            <a:off x="8196083" y="844164"/>
            <a:ext cx="1019041" cy="307814"/>
          </a:xfrm>
          <a:prstGeom prst="homePlate">
            <a:avLst>
              <a:gd name="adj" fmla="val 3344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1000" b="1" dirty="0"/>
              <a:t>Lead Gen</a:t>
            </a:r>
          </a:p>
        </p:txBody>
      </p:sp>
      <p:sp>
        <p:nvSpPr>
          <p:cNvPr id="13" name="Arrow: Chevron 24">
            <a:extLst>
              <a:ext uri="{FF2B5EF4-FFF2-40B4-BE49-F238E27FC236}">
                <a16:creationId xmlns:a16="http://schemas.microsoft.com/office/drawing/2014/main" id="{638E4D6F-2949-4E69-881D-3259B95F9B44}"/>
              </a:ext>
            </a:extLst>
          </p:cNvPr>
          <p:cNvSpPr/>
          <p:nvPr/>
        </p:nvSpPr>
        <p:spPr>
          <a:xfrm>
            <a:off x="9161884" y="844164"/>
            <a:ext cx="1019041" cy="307814"/>
          </a:xfrm>
          <a:prstGeom prst="chevron">
            <a:avLst>
              <a:gd name="adj" fmla="val 337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1000" b="1" dirty="0"/>
              <a:t>Assessment</a:t>
            </a:r>
            <a:endParaRPr lang="en-GB" sz="1000" b="1" dirty="0" err="1"/>
          </a:p>
        </p:txBody>
      </p:sp>
      <p:sp>
        <p:nvSpPr>
          <p:cNvPr id="14" name="Arrow: Chevron 25">
            <a:extLst>
              <a:ext uri="{FF2B5EF4-FFF2-40B4-BE49-F238E27FC236}">
                <a16:creationId xmlns:a16="http://schemas.microsoft.com/office/drawing/2014/main" id="{B3B70DB5-4F63-4B05-A56C-25C31D7105BC}"/>
              </a:ext>
            </a:extLst>
          </p:cNvPr>
          <p:cNvSpPr/>
          <p:nvPr/>
        </p:nvSpPr>
        <p:spPr>
          <a:xfrm>
            <a:off x="10134560" y="844164"/>
            <a:ext cx="1019781" cy="307814"/>
          </a:xfrm>
          <a:prstGeom prst="chevron">
            <a:avLst>
              <a:gd name="adj" fmla="val 337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1000" b="1" dirty="0"/>
              <a:t>Migration</a:t>
            </a:r>
            <a:endParaRPr lang="en-GB" sz="1000" b="1" dirty="0" err="1"/>
          </a:p>
        </p:txBody>
      </p:sp>
      <p:sp>
        <p:nvSpPr>
          <p:cNvPr id="15" name="Arrow: Chevron 26">
            <a:extLst>
              <a:ext uri="{FF2B5EF4-FFF2-40B4-BE49-F238E27FC236}">
                <a16:creationId xmlns:a16="http://schemas.microsoft.com/office/drawing/2014/main" id="{4B41D621-9294-4391-89B1-812225D8A59A}"/>
              </a:ext>
            </a:extLst>
          </p:cNvPr>
          <p:cNvSpPr/>
          <p:nvPr/>
        </p:nvSpPr>
        <p:spPr>
          <a:xfrm>
            <a:off x="11101101" y="844164"/>
            <a:ext cx="1030552" cy="307814"/>
          </a:xfrm>
          <a:prstGeom prst="chevron">
            <a:avLst>
              <a:gd name="adj" fmla="val 337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1000" b="1" dirty="0"/>
              <a:t>Optimization</a:t>
            </a:r>
            <a:endParaRPr lang="en-GB" sz="1000" b="1" dirty="0" err="1"/>
          </a:p>
        </p:txBody>
      </p:sp>
      <p:sp>
        <p:nvSpPr>
          <p:cNvPr id="18" name="TextBox 17">
            <a:extLst>
              <a:ext uri="{FF2B5EF4-FFF2-40B4-BE49-F238E27FC236}">
                <a16:creationId xmlns:a16="http://schemas.microsoft.com/office/drawing/2014/main" id="{2C1C78E2-2ECC-42D7-BC54-A6A758DB5B37}"/>
              </a:ext>
            </a:extLst>
          </p:cNvPr>
          <p:cNvSpPr txBox="1"/>
          <p:nvPr/>
        </p:nvSpPr>
        <p:spPr>
          <a:xfrm>
            <a:off x="154785" y="6580081"/>
            <a:ext cx="5733906" cy="184666"/>
          </a:xfrm>
          <a:prstGeom prst="rect">
            <a:avLst/>
          </a:prstGeom>
        </p:spPr>
        <p:txBody>
          <a:bodyPr vert="horz" wrap="none" lIns="0" tIns="0" rIns="0" bIns="0" rtlCol="0" anchor="ctr">
            <a:noAutofit/>
          </a:bodyPr>
          <a:lstStyle/>
          <a:p>
            <a:r>
              <a:rPr lang="en-US" sz="1050" i="1" dirty="0">
                <a:solidFill>
                  <a:srgbClr val="1174C3"/>
                </a:solidFill>
                <a:ea typeface="Segoe UI" pitchFamily="34" charset="0"/>
                <a:cs typeface="Segoe UI" pitchFamily="34" charset="0"/>
              </a:rPr>
              <a:t> Additional offers may be available at the local area - check with your local PDM/PMA resources.</a:t>
            </a:r>
          </a:p>
        </p:txBody>
      </p:sp>
      <p:graphicFrame>
        <p:nvGraphicFramePr>
          <p:cNvPr id="19" name="Content Placeholder 4">
            <a:extLst>
              <a:ext uri="{FF2B5EF4-FFF2-40B4-BE49-F238E27FC236}">
                <a16:creationId xmlns:a16="http://schemas.microsoft.com/office/drawing/2014/main" id="{57EF38D1-B3E8-4C81-A044-F6AB769242AC}"/>
              </a:ext>
            </a:extLst>
          </p:cNvPr>
          <p:cNvGraphicFramePr>
            <a:graphicFrameLocks/>
          </p:cNvGraphicFramePr>
          <p:nvPr>
            <p:extLst>
              <p:ext uri="{D42A27DB-BD31-4B8C-83A1-F6EECF244321}">
                <p14:modId xmlns:p14="http://schemas.microsoft.com/office/powerpoint/2010/main" val="2261508522"/>
              </p:ext>
            </p:extLst>
          </p:nvPr>
        </p:nvGraphicFramePr>
        <p:xfrm>
          <a:off x="9726553" y="7593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0" name="Title 1">
            <a:extLst>
              <a:ext uri="{FF2B5EF4-FFF2-40B4-BE49-F238E27FC236}">
                <a16:creationId xmlns:a16="http://schemas.microsoft.com/office/drawing/2014/main" id="{E0FA89EC-BF9E-2C43-B04B-1FC581F1DEF0}"/>
              </a:ext>
            </a:extLst>
          </p:cNvPr>
          <p:cNvSpPr>
            <a:spLocks noGrp="1"/>
          </p:cNvSpPr>
          <p:nvPr>
            <p:ph type="title"/>
          </p:nvPr>
        </p:nvSpPr>
        <p:spPr>
          <a:xfrm>
            <a:off x="6879" y="88126"/>
            <a:ext cx="11880593" cy="646042"/>
          </a:xfrm>
        </p:spPr>
        <p:txBody>
          <a:bodyPr/>
          <a:lstStyle/>
          <a:p>
            <a:r>
              <a:rPr lang="en-US" dirty="0"/>
              <a:t>FY19 Partner Offers</a:t>
            </a:r>
          </a:p>
        </p:txBody>
      </p:sp>
    </p:spTree>
    <p:extLst>
      <p:ext uri="{BB962C8B-B14F-4D97-AF65-F5344CB8AC3E}">
        <p14:creationId xmlns:p14="http://schemas.microsoft.com/office/powerpoint/2010/main" val="34420694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3AA4A17-662E-4281-AF71-08A89E2D5A1C}"/>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1" name="think-cell Slide" r:id="rId5" imgW="378" imgH="377" progId="TCLayout.ActiveDocument.1">
                  <p:embed/>
                </p:oleObj>
              </mc:Choice>
              <mc:Fallback>
                <p:oleObj name="think-cell Slide" r:id="rId5" imgW="378" imgH="377" progId="TCLayout.ActiveDocument.1">
                  <p:embed/>
                  <p:pic>
                    <p:nvPicPr>
                      <p:cNvPr id="9" name="Object 8" hidden="1">
                        <a:extLst>
                          <a:ext uri="{FF2B5EF4-FFF2-40B4-BE49-F238E27FC236}">
                            <a16:creationId xmlns:a16="http://schemas.microsoft.com/office/drawing/2014/main" id="{63AA4A17-662E-4281-AF71-08A89E2D5A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FC5054-03BA-4C4A-9E42-5E20A906E928}"/>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dirty="0"/>
              <a:t>Windows Server and SQL Server customer offer</a:t>
            </a:r>
          </a:p>
        </p:txBody>
      </p:sp>
      <p:sp>
        <p:nvSpPr>
          <p:cNvPr id="6" name="Text Placeholder 5">
            <a:extLst>
              <a:ext uri="{FF2B5EF4-FFF2-40B4-BE49-F238E27FC236}">
                <a16:creationId xmlns:a16="http://schemas.microsoft.com/office/drawing/2014/main" id="{9D9FADCA-1A2A-4909-A589-9658274B033A}"/>
              </a:ext>
            </a:extLst>
          </p:cNvPr>
          <p:cNvSpPr>
            <a:spLocks noGrp="1"/>
          </p:cNvSpPr>
          <p:nvPr>
            <p:ph type="body" sz="quarter" idx="12"/>
          </p:nvPr>
        </p:nvSpPr>
        <p:spPr/>
        <p:txBody>
          <a:bodyPr/>
          <a:lstStyle/>
          <a:p>
            <a:r>
              <a:rPr lang="en-US" sz="1800" dirty="0"/>
              <a:t>End of Support for Windows Server and SQL Server 2008 and 2008 R2 as a primary trigger for migration</a:t>
            </a:r>
          </a:p>
        </p:txBody>
      </p:sp>
      <p:sp>
        <p:nvSpPr>
          <p:cNvPr id="21" name="Slide Number Placeholder 20">
            <a:extLst>
              <a:ext uri="{FF2B5EF4-FFF2-40B4-BE49-F238E27FC236}">
                <a16:creationId xmlns:a16="http://schemas.microsoft.com/office/drawing/2014/main" id="{79913B00-B0C5-4A12-B017-72CE46434593}"/>
              </a:ext>
            </a:extLst>
          </p:cNvPr>
          <p:cNvSpPr>
            <a:spLocks noGrp="1"/>
          </p:cNvSpPr>
          <p:nvPr>
            <p:ph type="sldNum" sz="quarter" idx="4"/>
          </p:nvPr>
        </p:nvSpPr>
        <p:spPr/>
        <p:txBody>
          <a:bodyPr/>
          <a:lstStyle/>
          <a:p>
            <a:fld id="{FAADACFB-7C71-4E89-89D2-7BBA40B7BFA9}" type="slidenum">
              <a:rPr lang="en-US" smtClean="0"/>
              <a:pPr/>
              <a:t>15</a:t>
            </a:fld>
            <a:endParaRPr lang="en-US" dirty="0"/>
          </a:p>
        </p:txBody>
      </p:sp>
      <p:sp>
        <p:nvSpPr>
          <p:cNvPr id="15" name="Text Placeholder 14"/>
          <p:cNvSpPr>
            <a:spLocks noGrp="1"/>
          </p:cNvSpPr>
          <p:nvPr>
            <p:ph type="body" sz="quarter" idx="13"/>
          </p:nvPr>
        </p:nvSpPr>
        <p:spPr>
          <a:xfrm>
            <a:off x="236871" y="1303053"/>
            <a:ext cx="7008755" cy="5057775"/>
          </a:xfrm>
        </p:spPr>
        <p:txBody>
          <a:bodyPr/>
          <a:lstStyle/>
          <a:p>
            <a:r>
              <a:rPr lang="en-US" dirty="0"/>
              <a:t>What is the offer</a:t>
            </a:r>
          </a:p>
          <a:p>
            <a:pPr lvl="1"/>
            <a:r>
              <a:rPr lang="en-US" sz="1400" dirty="0"/>
              <a:t>A new EOS customer offer for Windows Server and SQL Server 2008/R2 customers</a:t>
            </a:r>
          </a:p>
          <a:p>
            <a:pPr lvl="1"/>
            <a:r>
              <a:rPr lang="en-US" sz="1400" dirty="0"/>
              <a:t>The combination of Extended Support Updates + Azure Hybrid Benefit is the right offer at the right time</a:t>
            </a:r>
          </a:p>
          <a:p>
            <a:pPr lvl="1"/>
            <a:r>
              <a:rPr lang="en-US" sz="1400" dirty="0"/>
              <a:t>Migrate Windows Server and SQL Server 2008 / 2008 R2 to Azure VMs with no application code changes and get three more years of security updates after EOS at no additional cost. Only in Azure. </a:t>
            </a:r>
          </a:p>
          <a:p>
            <a:pPr lvl="1"/>
            <a:r>
              <a:rPr lang="en-US" sz="1400" dirty="0"/>
              <a:t>While SQL Server on Azure IaaS is an option, migration to Azure SQL Database Managed Instance is our leading guidance, for a managed, version-free experience</a:t>
            </a:r>
          </a:p>
          <a:p>
            <a:r>
              <a:rPr lang="en-US" dirty="0"/>
              <a:t>How to use it</a:t>
            </a:r>
          </a:p>
          <a:p>
            <a:pPr lvl="1"/>
            <a:r>
              <a:rPr lang="en-US" sz="1400" dirty="0"/>
              <a:t>Together with other compelling reasons to migrate, this offer represents a tremendous opportunity and motivation for customers to make the shift to Azure</a:t>
            </a:r>
          </a:p>
          <a:p>
            <a:pPr lvl="1"/>
            <a:r>
              <a:rPr lang="en-US" sz="1400" dirty="0"/>
              <a:t>Market data shows that customers have been holding off on server investments as they decide on cloud plans, and this has created pent-up demand for refresh or rehost decisions</a:t>
            </a:r>
          </a:p>
          <a:p>
            <a:r>
              <a:rPr lang="en-US" dirty="0"/>
              <a:t>How to access </a:t>
            </a:r>
          </a:p>
          <a:p>
            <a:pPr lvl="1"/>
            <a:r>
              <a:rPr lang="en-US" sz="1400" dirty="0">
                <a:hlinkClick r:id="rId7"/>
              </a:rPr>
              <a:t>Windows Server on Azure</a:t>
            </a:r>
            <a:endParaRPr lang="en-US" sz="1400" dirty="0"/>
          </a:p>
          <a:p>
            <a:pPr lvl="1"/>
            <a:r>
              <a:rPr lang="en-US" sz="1400" dirty="0">
                <a:hlinkClick r:id="rId8"/>
              </a:rPr>
              <a:t>Windows Server 2008/R2 EOS</a:t>
            </a:r>
            <a:endParaRPr lang="en-US" sz="1400" dirty="0"/>
          </a:p>
          <a:p>
            <a:pPr lvl="1"/>
            <a:r>
              <a:rPr lang="pt-BR" sz="1400" dirty="0">
                <a:hlinkClick r:id="rId9"/>
              </a:rPr>
              <a:t>SQL Server 2008/R2 EOS</a:t>
            </a:r>
            <a:endParaRPr lang="en-US" sz="1400" dirty="0"/>
          </a:p>
          <a:p>
            <a:pPr lvl="1"/>
            <a:r>
              <a:rPr lang="en-US" sz="1400" dirty="0">
                <a:hlinkClick r:id="rId10"/>
              </a:rPr>
              <a:t>FAQ</a:t>
            </a:r>
            <a:endParaRPr lang="en-US" sz="1400" dirty="0"/>
          </a:p>
        </p:txBody>
      </p:sp>
      <p:sp>
        <p:nvSpPr>
          <p:cNvPr id="11" name="Rectangle 10">
            <a:extLst>
              <a:ext uri="{FF2B5EF4-FFF2-40B4-BE49-F238E27FC236}">
                <a16:creationId xmlns:a16="http://schemas.microsoft.com/office/drawing/2014/main" id="{B46012E1-6C3A-4140-9F94-ABF70EFD3DEE}"/>
              </a:ext>
            </a:extLst>
          </p:cNvPr>
          <p:cNvSpPr/>
          <p:nvPr/>
        </p:nvSpPr>
        <p:spPr>
          <a:xfrm>
            <a:off x="7253948" y="4942565"/>
            <a:ext cx="4612779" cy="16559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defRPr/>
            </a:pPr>
            <a:r>
              <a:rPr lang="en-US" sz="1600" b="1" dirty="0">
                <a:solidFill>
                  <a:schemeClr val="tx1"/>
                </a:solidFill>
              </a:rPr>
              <a:t>Key dates:</a:t>
            </a:r>
          </a:p>
          <a:p>
            <a:pPr marL="282575" lvl="0" indent="-169863">
              <a:spcAft>
                <a:spcPts val="400"/>
              </a:spcAft>
              <a:buFont typeface="Arial" panose="020B0604020202020204" pitchFamily="34" charset="0"/>
              <a:buChar char="•"/>
              <a:defRPr/>
            </a:pPr>
            <a:endParaRPr lang="en-US" sz="1400" dirty="0">
              <a:solidFill>
                <a:schemeClr val="tx1"/>
              </a:solidFill>
            </a:endParaRPr>
          </a:p>
          <a:p>
            <a:pPr marL="282575" lvl="0" indent="-169863">
              <a:spcAft>
                <a:spcPts val="400"/>
              </a:spcAft>
              <a:buFont typeface="Arial" panose="020B0604020202020204" pitchFamily="34" charset="0"/>
              <a:buChar char="•"/>
              <a:defRPr/>
            </a:pPr>
            <a:r>
              <a:rPr lang="en-US" sz="1400" dirty="0">
                <a:solidFill>
                  <a:schemeClr val="tx1"/>
                </a:solidFill>
              </a:rPr>
              <a:t>July 9, 2019 – End of Support for SQL Server 2008 and 2008 R2</a:t>
            </a:r>
          </a:p>
          <a:p>
            <a:pPr marL="282575" lvl="0" indent="-169863">
              <a:spcAft>
                <a:spcPts val="400"/>
              </a:spcAft>
              <a:buFont typeface="Arial" panose="020B0604020202020204" pitchFamily="34" charset="0"/>
              <a:buChar char="•"/>
              <a:defRPr/>
            </a:pPr>
            <a:r>
              <a:rPr lang="en-US" sz="1400" dirty="0">
                <a:solidFill>
                  <a:schemeClr val="tx1"/>
                </a:solidFill>
              </a:rPr>
              <a:t>January 14, 2020 – End of Support for Windows Server 2008 and 2008 R2</a:t>
            </a:r>
            <a:endParaRPr lang="en-US" sz="1400" dirty="0">
              <a:solidFill>
                <a:prstClr val="white"/>
              </a:solidFill>
            </a:endParaRPr>
          </a:p>
        </p:txBody>
      </p:sp>
      <p:graphicFrame>
        <p:nvGraphicFramePr>
          <p:cNvPr id="14" name="Content Placeholder 4">
            <a:extLst>
              <a:ext uri="{FF2B5EF4-FFF2-40B4-BE49-F238E27FC236}">
                <a16:creationId xmlns:a16="http://schemas.microsoft.com/office/drawing/2014/main" id="{5EADD39C-DB68-4C58-9EE1-4D53DAA866DB}"/>
              </a:ext>
            </a:extLst>
          </p:cNvPr>
          <p:cNvGraphicFramePr>
            <a:graphicFrameLocks/>
          </p:cNvGraphicFramePr>
          <p:nvPr>
            <p:extLst>
              <p:ext uri="{D42A27DB-BD31-4B8C-83A1-F6EECF244321}">
                <p14:modId xmlns:p14="http://schemas.microsoft.com/office/powerpoint/2010/main" val="2380709674"/>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C69AF4F5-C056-4884-B726-AE8554E7223B}"/>
              </a:ext>
            </a:extLst>
          </p:cNvPr>
          <p:cNvSpPr/>
          <p:nvPr/>
        </p:nvSpPr>
        <p:spPr>
          <a:xfrm>
            <a:off x="9355141" y="1393825"/>
            <a:ext cx="2455860" cy="35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100" b="1" dirty="0">
                <a:solidFill>
                  <a:schemeClr val="tx2"/>
                </a:solidFill>
                <a:cs typeface="Segoe UI Semibold" panose="020B0702040204020203" pitchFamily="34" charset="0"/>
              </a:rPr>
              <a:t>Options to manage end of support for 2008 and R2 workloads</a:t>
            </a:r>
          </a:p>
        </p:txBody>
      </p:sp>
      <p:grpSp>
        <p:nvGrpSpPr>
          <p:cNvPr id="31" name="Group 30">
            <a:extLst>
              <a:ext uri="{FF2B5EF4-FFF2-40B4-BE49-F238E27FC236}">
                <a16:creationId xmlns:a16="http://schemas.microsoft.com/office/drawing/2014/main" id="{29E4EAAF-011C-4D93-9B73-56165157CC8D}"/>
              </a:ext>
            </a:extLst>
          </p:cNvPr>
          <p:cNvGrpSpPr/>
          <p:nvPr/>
        </p:nvGrpSpPr>
        <p:grpSpPr>
          <a:xfrm>
            <a:off x="7982999" y="1477972"/>
            <a:ext cx="1065485" cy="184667"/>
            <a:chOff x="7901867" y="1535448"/>
            <a:chExt cx="1065485" cy="184667"/>
          </a:xfrm>
        </p:grpSpPr>
        <p:sp>
          <p:nvSpPr>
            <p:cNvPr id="16" name="Rectangle 15">
              <a:extLst>
                <a:ext uri="{FF2B5EF4-FFF2-40B4-BE49-F238E27FC236}">
                  <a16:creationId xmlns:a16="http://schemas.microsoft.com/office/drawing/2014/main" id="{C3875BB3-1D08-4776-BFBB-23E5B9EFBAF3}"/>
                </a:ext>
              </a:extLst>
            </p:cNvPr>
            <p:cNvSpPr/>
            <p:nvPr/>
          </p:nvSpPr>
          <p:spPr>
            <a:xfrm>
              <a:off x="7911219" y="1535448"/>
              <a:ext cx="785255" cy="184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000" dirty="0">
                  <a:solidFill>
                    <a:schemeClr val="tx1"/>
                  </a:solidFill>
                  <a:cs typeface="Segoe UI Semibold" panose="020B0702040204020203" pitchFamily="34" charset="0"/>
                </a:rPr>
                <a:t>Cost effective</a:t>
              </a:r>
            </a:p>
          </p:txBody>
        </p:sp>
        <p:cxnSp>
          <p:nvCxnSpPr>
            <p:cNvPr id="8" name="Straight Connector 7">
              <a:extLst>
                <a:ext uri="{FF2B5EF4-FFF2-40B4-BE49-F238E27FC236}">
                  <a16:creationId xmlns:a16="http://schemas.microsoft.com/office/drawing/2014/main" id="{9A7E7E74-0DBF-475A-B325-8AB8203CC647}"/>
                </a:ext>
              </a:extLst>
            </p:cNvPr>
            <p:cNvCxnSpPr/>
            <p:nvPr/>
          </p:nvCxnSpPr>
          <p:spPr>
            <a:xfrm>
              <a:off x="7901867" y="1537007"/>
              <a:ext cx="106548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9674B0-7E43-4BFF-A89E-8BFB052C72E9}"/>
                </a:ext>
              </a:extLst>
            </p:cNvPr>
            <p:cNvCxnSpPr>
              <a:cxnSpLocks/>
            </p:cNvCxnSpPr>
            <p:nvPr/>
          </p:nvCxnSpPr>
          <p:spPr>
            <a:xfrm>
              <a:off x="8687122" y="1537007"/>
              <a:ext cx="28023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604F8B63-262E-4D3F-8E6C-400512051AB7}"/>
              </a:ext>
            </a:extLst>
          </p:cNvPr>
          <p:cNvCxnSpPr>
            <a:cxnSpLocks/>
          </p:cNvCxnSpPr>
          <p:nvPr/>
        </p:nvCxnSpPr>
        <p:spPr>
          <a:xfrm flipV="1">
            <a:off x="9201812" y="1420495"/>
            <a:ext cx="0" cy="29962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2C0F858-7442-467B-8B55-3602DB61CE97}"/>
              </a:ext>
            </a:extLst>
          </p:cNvPr>
          <p:cNvSpPr/>
          <p:nvPr/>
        </p:nvSpPr>
        <p:spPr>
          <a:xfrm>
            <a:off x="7273239" y="1811926"/>
            <a:ext cx="4612375" cy="2866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4" name="TextBox 33">
            <a:extLst>
              <a:ext uri="{FF2B5EF4-FFF2-40B4-BE49-F238E27FC236}">
                <a16:creationId xmlns:a16="http://schemas.microsoft.com/office/drawing/2014/main" id="{1ED93681-8899-499F-846A-00B5F3445EBB}"/>
              </a:ext>
            </a:extLst>
          </p:cNvPr>
          <p:cNvSpPr txBox="1"/>
          <p:nvPr/>
        </p:nvSpPr>
        <p:spPr>
          <a:xfrm>
            <a:off x="8634126" y="3319616"/>
            <a:ext cx="2066972" cy="498952"/>
          </a:xfrm>
          <a:prstGeom prst="rect">
            <a:avLst/>
          </a:prstGeom>
        </p:spPr>
        <p:txBody>
          <a:bodyPr vert="horz" wrap="square" lIns="0" tIns="0" rIns="0" bIns="0" rtlCol="0" anchor="t">
            <a:noAutofit/>
          </a:bodyPr>
          <a:lstStyle/>
          <a:p>
            <a:pPr marL="114300" indent="-114300">
              <a:spcAft>
                <a:spcPts val="200"/>
              </a:spcAft>
              <a:buFont typeface="Arial" panose="020B0604020202020204" pitchFamily="34" charset="0"/>
              <a:buChar char="•"/>
            </a:pPr>
            <a:endParaRPr lang="en-US" sz="800" dirty="0">
              <a:cs typeface="Segoe UI Semibold" panose="020B0702040204020203" pitchFamily="34" charset="0"/>
            </a:endParaRPr>
          </a:p>
        </p:txBody>
      </p:sp>
      <p:sp>
        <p:nvSpPr>
          <p:cNvPr id="25" name="TextBox 24">
            <a:extLst>
              <a:ext uri="{FF2B5EF4-FFF2-40B4-BE49-F238E27FC236}">
                <a16:creationId xmlns:a16="http://schemas.microsoft.com/office/drawing/2014/main" id="{54D56E85-0F9D-4288-A1E6-D1517CB5EDFE}"/>
              </a:ext>
            </a:extLst>
          </p:cNvPr>
          <p:cNvSpPr txBox="1"/>
          <p:nvPr/>
        </p:nvSpPr>
        <p:spPr>
          <a:xfrm>
            <a:off x="7763036" y="1950915"/>
            <a:ext cx="1577325" cy="184666"/>
          </a:xfrm>
          <a:prstGeom prst="rect">
            <a:avLst/>
          </a:prstGeom>
        </p:spPr>
        <p:txBody>
          <a:bodyPr vert="horz" wrap="square" lIns="0" tIns="0" rIns="0" bIns="0" rtlCol="0" anchor="t">
            <a:noAutofit/>
          </a:bodyPr>
          <a:lstStyle/>
          <a:p>
            <a:pPr algn="l"/>
            <a:r>
              <a:rPr lang="en-US" sz="1100" b="1" dirty="0">
                <a:solidFill>
                  <a:schemeClr val="tx2"/>
                </a:solidFill>
                <a:ea typeface="Segoe UI" pitchFamily="34" charset="0"/>
                <a:cs typeface="Segoe UI Semibold" panose="020B0702040204020203" pitchFamily="34" charset="0"/>
              </a:rPr>
              <a:t>Transform with Azure</a:t>
            </a:r>
          </a:p>
        </p:txBody>
      </p:sp>
      <p:sp>
        <p:nvSpPr>
          <p:cNvPr id="29" name="TextBox 28">
            <a:extLst>
              <a:ext uri="{FF2B5EF4-FFF2-40B4-BE49-F238E27FC236}">
                <a16:creationId xmlns:a16="http://schemas.microsoft.com/office/drawing/2014/main" id="{241E1DAC-36F9-430B-97E9-1B702B3BD72C}"/>
              </a:ext>
            </a:extLst>
          </p:cNvPr>
          <p:cNvSpPr txBox="1"/>
          <p:nvPr/>
        </p:nvSpPr>
        <p:spPr>
          <a:xfrm>
            <a:off x="7401168" y="2312923"/>
            <a:ext cx="2066972" cy="534209"/>
          </a:xfrm>
          <a:prstGeom prst="rect">
            <a:avLst/>
          </a:prstGeom>
        </p:spPr>
        <p:txBody>
          <a:bodyPr vert="horz" wrap="square" lIns="0" tIns="0" rIns="0" bIns="0" rtlCol="0" anchor="t">
            <a:noAutofit/>
          </a:bodyPr>
          <a:lstStyle/>
          <a:p>
            <a:pPr algn="l"/>
            <a:r>
              <a:rPr lang="en-US" sz="1000" dirty="0">
                <a:solidFill>
                  <a:schemeClr val="tx2"/>
                </a:solidFill>
                <a:ea typeface="Segoe UI" pitchFamily="34" charset="0"/>
                <a:cs typeface="Segoe UI Semibold" panose="020B0702040204020203" pitchFamily="34" charset="0"/>
              </a:rPr>
              <a:t>Migrate applications to Azure VMs</a:t>
            </a:r>
          </a:p>
          <a:p>
            <a:pPr marL="173038" indent="-114300">
              <a:buFont typeface="Arial" panose="020B0604020202020204" pitchFamily="34" charset="0"/>
              <a:buChar char="•"/>
            </a:pPr>
            <a:r>
              <a:rPr lang="en-US" sz="800" dirty="0">
                <a:cs typeface="Segoe UI Semibold" panose="020B0702040204020203" pitchFamily="34" charset="0"/>
              </a:rPr>
              <a:t>Get 3 years of Extended Security Updates for Windows Server 2008 and 2008 RQ at no additional charge</a:t>
            </a:r>
          </a:p>
        </p:txBody>
      </p:sp>
      <p:sp>
        <p:nvSpPr>
          <p:cNvPr id="32" name="TextBox 31">
            <a:extLst>
              <a:ext uri="{FF2B5EF4-FFF2-40B4-BE49-F238E27FC236}">
                <a16:creationId xmlns:a16="http://schemas.microsoft.com/office/drawing/2014/main" id="{642735FE-0ED8-4C9E-9EAC-CBE5ADE38408}"/>
              </a:ext>
            </a:extLst>
          </p:cNvPr>
          <p:cNvSpPr txBox="1"/>
          <p:nvPr/>
        </p:nvSpPr>
        <p:spPr>
          <a:xfrm>
            <a:off x="7401168" y="2980254"/>
            <a:ext cx="2132545" cy="920716"/>
          </a:xfrm>
          <a:prstGeom prst="rect">
            <a:avLst/>
          </a:prstGeom>
        </p:spPr>
        <p:txBody>
          <a:bodyPr vert="horz" wrap="square" lIns="0" tIns="0" rIns="0" bIns="0" rtlCol="0" anchor="t">
            <a:noAutofit/>
          </a:bodyPr>
          <a:lstStyle/>
          <a:p>
            <a:pPr algn="l"/>
            <a:r>
              <a:rPr lang="en-US" sz="1000" dirty="0">
                <a:solidFill>
                  <a:schemeClr val="tx2"/>
                </a:solidFill>
                <a:ea typeface="Segoe UI" pitchFamily="34" charset="0"/>
                <a:cs typeface="Segoe UI Semibold" panose="020B0702040204020203" pitchFamily="34" charset="0"/>
              </a:rPr>
              <a:t>Migrate data to Azure Managed Instances or VMs</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Azure Managed offers a version free option</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Azure virtual machine include 2 more years of Extended Security Updates for SQL Server 2008 or 2008 R2 at no</a:t>
            </a:r>
            <a:br>
              <a:rPr lang="en-US" sz="800" dirty="0">
                <a:cs typeface="Segoe UI Semibold" panose="020B0702040204020203" pitchFamily="34" charset="0"/>
              </a:rPr>
            </a:br>
            <a:r>
              <a:rPr lang="en-US" sz="800" dirty="0">
                <a:cs typeface="Segoe UI Semibold" panose="020B0702040204020203" pitchFamily="34" charset="0"/>
              </a:rPr>
              <a:t>additional charge</a:t>
            </a:r>
          </a:p>
        </p:txBody>
      </p:sp>
      <p:sp>
        <p:nvSpPr>
          <p:cNvPr id="35" name="TextBox 34">
            <a:extLst>
              <a:ext uri="{FF2B5EF4-FFF2-40B4-BE49-F238E27FC236}">
                <a16:creationId xmlns:a16="http://schemas.microsoft.com/office/drawing/2014/main" id="{147107A0-BE2E-4607-8DC7-C260519DC1D2}"/>
              </a:ext>
            </a:extLst>
          </p:cNvPr>
          <p:cNvSpPr txBox="1"/>
          <p:nvPr/>
        </p:nvSpPr>
        <p:spPr>
          <a:xfrm>
            <a:off x="7401168" y="4034093"/>
            <a:ext cx="1893645" cy="553783"/>
          </a:xfrm>
          <a:prstGeom prst="rect">
            <a:avLst/>
          </a:prstGeom>
        </p:spPr>
        <p:txBody>
          <a:bodyPr vert="horz" wrap="square" lIns="0" tIns="0" rIns="0" bIns="0" rtlCol="0" anchor="t">
            <a:noAutofit/>
          </a:bodyPr>
          <a:lstStyle/>
          <a:p>
            <a:pPr algn="l"/>
            <a:r>
              <a:rPr lang="en-US" sz="1000" dirty="0">
                <a:solidFill>
                  <a:schemeClr val="tx2"/>
                </a:solidFill>
                <a:ea typeface="Segoe UI" pitchFamily="34" charset="0"/>
                <a:cs typeface="Segoe UI Semibold" panose="020B0702040204020203" pitchFamily="34" charset="0"/>
              </a:rPr>
              <a:t>Modernize when ready</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Upgrade in Azure when ready </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Or transform apps and data with</a:t>
            </a:r>
            <a:br>
              <a:rPr lang="en-US" sz="800" dirty="0">
                <a:cs typeface="Segoe UI Semibold" panose="020B0702040204020203" pitchFamily="34" charset="0"/>
              </a:rPr>
            </a:br>
            <a:r>
              <a:rPr lang="en-US" sz="800" dirty="0">
                <a:cs typeface="Segoe UI Semibold" panose="020B0702040204020203" pitchFamily="34" charset="0"/>
              </a:rPr>
              <a:t>Azure services</a:t>
            </a:r>
          </a:p>
        </p:txBody>
      </p:sp>
      <p:pic>
        <p:nvPicPr>
          <p:cNvPr id="39" name="Graphic 38">
            <a:extLst>
              <a:ext uri="{FF2B5EF4-FFF2-40B4-BE49-F238E27FC236}">
                <a16:creationId xmlns:a16="http://schemas.microsoft.com/office/drawing/2014/main" id="{D1ACE7C5-D085-44E4-AE83-B1BE2EFEA5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01168" y="1916888"/>
            <a:ext cx="316692" cy="252720"/>
          </a:xfrm>
          <a:prstGeom prst="rect">
            <a:avLst/>
          </a:prstGeom>
        </p:spPr>
      </p:pic>
      <p:sp>
        <p:nvSpPr>
          <p:cNvPr id="42" name="Oval 41">
            <a:extLst>
              <a:ext uri="{FF2B5EF4-FFF2-40B4-BE49-F238E27FC236}">
                <a16:creationId xmlns:a16="http://schemas.microsoft.com/office/drawing/2014/main" id="{ED0572CC-265D-4099-8937-FFADD0E7CD6D}"/>
              </a:ext>
            </a:extLst>
          </p:cNvPr>
          <p:cNvSpPr/>
          <p:nvPr/>
        </p:nvSpPr>
        <p:spPr>
          <a:xfrm>
            <a:off x="9495903" y="1916888"/>
            <a:ext cx="261386" cy="2613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000" b="1" dirty="0"/>
              <a:t>OR</a:t>
            </a:r>
          </a:p>
        </p:txBody>
      </p:sp>
      <p:sp>
        <p:nvSpPr>
          <p:cNvPr id="47" name="TextBox 46">
            <a:extLst>
              <a:ext uri="{FF2B5EF4-FFF2-40B4-BE49-F238E27FC236}">
                <a16:creationId xmlns:a16="http://schemas.microsoft.com/office/drawing/2014/main" id="{E9F6116E-A1B5-4F4A-BF44-5CF1B2A647DC}"/>
              </a:ext>
            </a:extLst>
          </p:cNvPr>
          <p:cNvSpPr txBox="1"/>
          <p:nvPr/>
        </p:nvSpPr>
        <p:spPr>
          <a:xfrm>
            <a:off x="10209213" y="2426763"/>
            <a:ext cx="1319856" cy="151566"/>
          </a:xfrm>
          <a:prstGeom prst="rect">
            <a:avLst/>
          </a:prstGeom>
        </p:spPr>
        <p:txBody>
          <a:bodyPr vert="horz" wrap="square" lIns="0" tIns="0" rIns="0" bIns="0" rtlCol="0" anchor="t">
            <a:noAutofit/>
          </a:bodyPr>
          <a:lstStyle/>
          <a:p>
            <a:pPr marL="114300" indent="-114300" algn="l">
              <a:buFont typeface="Arial" panose="020B0604020202020204" pitchFamily="34" charset="0"/>
              <a:buChar char="•"/>
            </a:pPr>
            <a:endParaRPr lang="en-US" sz="800" dirty="0">
              <a:ea typeface="Segoe UI"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C9AFA855-9C85-4FC5-B1C4-AB1008A131E9}"/>
              </a:ext>
            </a:extLst>
          </p:cNvPr>
          <p:cNvSpPr txBox="1"/>
          <p:nvPr/>
        </p:nvSpPr>
        <p:spPr>
          <a:xfrm>
            <a:off x="10242142" y="1970621"/>
            <a:ext cx="1601788" cy="184666"/>
          </a:xfrm>
          <a:prstGeom prst="rect">
            <a:avLst/>
          </a:prstGeom>
        </p:spPr>
        <p:txBody>
          <a:bodyPr vert="horz" wrap="square" lIns="0" tIns="0" rIns="0" bIns="0" rtlCol="0" anchor="t">
            <a:noAutofit/>
          </a:bodyPr>
          <a:lstStyle/>
          <a:p>
            <a:pPr algn="l"/>
            <a:r>
              <a:rPr lang="en-US" sz="1100" b="1" dirty="0">
                <a:solidFill>
                  <a:schemeClr val="tx2"/>
                </a:solidFill>
                <a:ea typeface="Segoe UI" pitchFamily="34" charset="0"/>
                <a:cs typeface="Segoe UI Semibold" panose="020B0702040204020203" pitchFamily="34" charset="0"/>
              </a:rPr>
              <a:t>Upgrade on-premises</a:t>
            </a:r>
          </a:p>
        </p:txBody>
      </p:sp>
      <p:sp>
        <p:nvSpPr>
          <p:cNvPr id="30" name="TextBox 29">
            <a:extLst>
              <a:ext uri="{FF2B5EF4-FFF2-40B4-BE49-F238E27FC236}">
                <a16:creationId xmlns:a16="http://schemas.microsoft.com/office/drawing/2014/main" id="{6051A062-E24C-4D48-B215-9C15E1FA423B}"/>
              </a:ext>
            </a:extLst>
          </p:cNvPr>
          <p:cNvSpPr txBox="1"/>
          <p:nvPr/>
        </p:nvSpPr>
        <p:spPr>
          <a:xfrm>
            <a:off x="9902359" y="2365480"/>
            <a:ext cx="1638119" cy="496845"/>
          </a:xfrm>
          <a:prstGeom prst="rect">
            <a:avLst/>
          </a:prstGeom>
        </p:spPr>
        <p:txBody>
          <a:bodyPr vert="horz" wrap="square" lIns="0" tIns="0" rIns="0" bIns="0" rtlCol="0" anchor="t">
            <a:noAutofit/>
          </a:bodyPr>
          <a:lstStyle/>
          <a:p>
            <a:r>
              <a:rPr lang="en-US" sz="1000" dirty="0">
                <a:solidFill>
                  <a:schemeClr val="tx2"/>
                </a:solidFill>
                <a:cs typeface="Segoe UI Semibold" panose="020B0702040204020203" pitchFamily="34" charset="0"/>
              </a:rPr>
              <a:t>Upgrade to latest version</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Windows Server 2016 or 2019</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SQL Server 2017 or 2016</a:t>
            </a:r>
          </a:p>
        </p:txBody>
      </p:sp>
      <p:sp>
        <p:nvSpPr>
          <p:cNvPr id="33" name="TextBox 32">
            <a:extLst>
              <a:ext uri="{FF2B5EF4-FFF2-40B4-BE49-F238E27FC236}">
                <a16:creationId xmlns:a16="http://schemas.microsoft.com/office/drawing/2014/main" id="{0A0BF4F4-F3BE-41A1-91CE-8DD65DCBF3DC}"/>
              </a:ext>
            </a:extLst>
          </p:cNvPr>
          <p:cNvSpPr txBox="1"/>
          <p:nvPr/>
        </p:nvSpPr>
        <p:spPr>
          <a:xfrm>
            <a:off x="9902359" y="3032811"/>
            <a:ext cx="1828180" cy="862308"/>
          </a:xfrm>
          <a:prstGeom prst="rect">
            <a:avLst/>
          </a:prstGeom>
        </p:spPr>
        <p:txBody>
          <a:bodyPr vert="horz" wrap="square" lIns="0" tIns="0" rIns="0" bIns="0" rtlCol="0" anchor="t">
            <a:noAutofit/>
          </a:bodyPr>
          <a:lstStyle/>
          <a:p>
            <a:r>
              <a:rPr lang="en-US" sz="1000" dirty="0">
                <a:solidFill>
                  <a:schemeClr val="tx2"/>
                </a:solidFill>
                <a:cs typeface="Segoe UI Semibold" panose="020B0702040204020203" pitchFamily="34" charset="0"/>
              </a:rPr>
              <a:t>Or buy time to upgrade</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Buy extended Security Updates to get 3 more years of security updates for windows Server and SQL Server 2008 or 2008 R2</a:t>
            </a:r>
          </a:p>
          <a:p>
            <a:pPr marL="173038" lvl="0" indent="-114300">
              <a:spcAft>
                <a:spcPts val="200"/>
              </a:spcAft>
              <a:buFont typeface="Arial" panose="020B0604020202020204" pitchFamily="34" charset="0"/>
              <a:buChar char="•"/>
            </a:pPr>
            <a:r>
              <a:rPr lang="en-US" sz="800" dirty="0">
                <a:cs typeface="Segoe UI Semibold" panose="020B0702040204020203" pitchFamily="34" charset="0"/>
              </a:rPr>
              <a:t>Upgrade when ready</a:t>
            </a:r>
          </a:p>
        </p:txBody>
      </p:sp>
      <p:grpSp>
        <p:nvGrpSpPr>
          <p:cNvPr id="5" name="Group 4">
            <a:extLst>
              <a:ext uri="{FF2B5EF4-FFF2-40B4-BE49-F238E27FC236}">
                <a16:creationId xmlns:a16="http://schemas.microsoft.com/office/drawing/2014/main" id="{25D1087D-34A2-4493-8300-F47CA89F7DB9}"/>
              </a:ext>
            </a:extLst>
          </p:cNvPr>
          <p:cNvGrpSpPr/>
          <p:nvPr/>
        </p:nvGrpSpPr>
        <p:grpSpPr>
          <a:xfrm>
            <a:off x="9902359" y="1916888"/>
            <a:ext cx="308006" cy="292132"/>
            <a:chOff x="9838970" y="1868120"/>
            <a:chExt cx="308006" cy="292132"/>
          </a:xfrm>
        </p:grpSpPr>
        <p:sp>
          <p:nvSpPr>
            <p:cNvPr id="13" name="Graphic 9">
              <a:extLst>
                <a:ext uri="{FF2B5EF4-FFF2-40B4-BE49-F238E27FC236}">
                  <a16:creationId xmlns:a16="http://schemas.microsoft.com/office/drawing/2014/main" id="{856DDB4B-D4AC-4AE5-AA41-0233E9AE3AF9}"/>
                </a:ext>
              </a:extLst>
            </p:cNvPr>
            <p:cNvSpPr/>
            <p:nvPr/>
          </p:nvSpPr>
          <p:spPr>
            <a:xfrm>
              <a:off x="9838970" y="2032204"/>
              <a:ext cx="308006" cy="128048"/>
            </a:xfrm>
            <a:custGeom>
              <a:avLst/>
              <a:gdLst>
                <a:gd name="connsiteX0" fmla="*/ 783953 w 847725"/>
                <a:gd name="connsiteY0" fmla="*/ 7149 h 352425"/>
                <a:gd name="connsiteX1" fmla="*/ 753423 w 847725"/>
                <a:gd name="connsiteY1" fmla="*/ 14525 h 352425"/>
                <a:gd name="connsiteX2" fmla="*/ 753413 w 847725"/>
                <a:gd name="connsiteY2" fmla="*/ 14528 h 352425"/>
                <a:gd name="connsiteX3" fmla="*/ 574947 w 847725"/>
                <a:gd name="connsiteY3" fmla="*/ 100289 h 352425"/>
                <a:gd name="connsiteX4" fmla="*/ 523152 w 847725"/>
                <a:gd name="connsiteY4" fmla="*/ 67999 h 352425"/>
                <a:gd name="connsiteX5" fmla="*/ 523152 w 847725"/>
                <a:gd name="connsiteY5" fmla="*/ 67996 h 352425"/>
                <a:gd name="connsiteX6" fmla="*/ 523083 w 847725"/>
                <a:gd name="connsiteY6" fmla="*/ 67999 h 352425"/>
                <a:gd name="connsiteX7" fmla="*/ 420761 w 847725"/>
                <a:gd name="connsiteY7" fmla="*/ 71035 h 352425"/>
                <a:gd name="connsiteX8" fmla="*/ 352714 w 847725"/>
                <a:gd name="connsiteY8" fmla="*/ 58069 h 352425"/>
                <a:gd name="connsiteX9" fmla="*/ 260619 w 847725"/>
                <a:gd name="connsiteY9" fmla="*/ 43603 h 352425"/>
                <a:gd name="connsiteX10" fmla="*/ 148498 w 847725"/>
                <a:gd name="connsiteY10" fmla="*/ 65534 h 352425"/>
                <a:gd name="connsiteX11" fmla="*/ 148498 w 847725"/>
                <a:gd name="connsiteY11" fmla="*/ 43219 h 352425"/>
                <a:gd name="connsiteX12" fmla="*/ 147047 w 847725"/>
                <a:gd name="connsiteY12" fmla="*/ 35931 h 352425"/>
                <a:gd name="connsiteX13" fmla="*/ 142918 w 847725"/>
                <a:gd name="connsiteY13" fmla="*/ 29752 h 352425"/>
                <a:gd name="connsiteX14" fmla="*/ 136740 w 847725"/>
                <a:gd name="connsiteY14" fmla="*/ 25623 h 352425"/>
                <a:gd name="connsiteX15" fmla="*/ 129451 w 847725"/>
                <a:gd name="connsiteY15" fmla="*/ 24172 h 352425"/>
                <a:gd name="connsiteX16" fmla="*/ 26194 w 847725"/>
                <a:gd name="connsiteY16" fmla="*/ 24172 h 352425"/>
                <a:gd name="connsiteX17" fmla="*/ 18904 w 847725"/>
                <a:gd name="connsiteY17" fmla="*/ 25622 h 352425"/>
                <a:gd name="connsiteX18" fmla="*/ 12724 w 847725"/>
                <a:gd name="connsiteY18" fmla="*/ 29751 h 352425"/>
                <a:gd name="connsiteX19" fmla="*/ 8594 w 847725"/>
                <a:gd name="connsiteY19" fmla="*/ 35930 h 352425"/>
                <a:gd name="connsiteX20" fmla="*/ 7144 w 847725"/>
                <a:gd name="connsiteY20" fmla="*/ 43219 h 352425"/>
                <a:gd name="connsiteX21" fmla="*/ 7144 w 847725"/>
                <a:gd name="connsiteY21" fmla="*/ 326608 h 352425"/>
                <a:gd name="connsiteX22" fmla="*/ 8594 w 847725"/>
                <a:gd name="connsiteY22" fmla="*/ 333898 h 352425"/>
                <a:gd name="connsiteX23" fmla="*/ 12724 w 847725"/>
                <a:gd name="connsiteY23" fmla="*/ 340078 h 352425"/>
                <a:gd name="connsiteX24" fmla="*/ 18904 w 847725"/>
                <a:gd name="connsiteY24" fmla="*/ 344206 h 352425"/>
                <a:gd name="connsiteX25" fmla="*/ 26194 w 847725"/>
                <a:gd name="connsiteY25" fmla="*/ 345655 h 352425"/>
                <a:gd name="connsiteX26" fmla="*/ 129451 w 847725"/>
                <a:gd name="connsiteY26" fmla="*/ 345655 h 352425"/>
                <a:gd name="connsiteX27" fmla="*/ 136740 w 847725"/>
                <a:gd name="connsiteY27" fmla="*/ 344205 h 352425"/>
                <a:gd name="connsiteX28" fmla="*/ 142918 w 847725"/>
                <a:gd name="connsiteY28" fmla="*/ 340076 h 352425"/>
                <a:gd name="connsiteX29" fmla="*/ 147047 w 847725"/>
                <a:gd name="connsiteY29" fmla="*/ 333897 h 352425"/>
                <a:gd name="connsiteX30" fmla="*/ 148498 w 847725"/>
                <a:gd name="connsiteY30" fmla="*/ 326608 h 352425"/>
                <a:gd name="connsiteX31" fmla="*/ 148498 w 847725"/>
                <a:gd name="connsiteY31" fmla="*/ 302311 h 352425"/>
                <a:gd name="connsiteX32" fmla="*/ 461517 w 847725"/>
                <a:gd name="connsiteY32" fmla="*/ 317842 h 352425"/>
                <a:gd name="connsiteX33" fmla="*/ 461531 w 847725"/>
                <a:gd name="connsiteY33" fmla="*/ 317842 h 352425"/>
                <a:gd name="connsiteX34" fmla="*/ 540059 w 847725"/>
                <a:gd name="connsiteY34" fmla="*/ 290542 h 352425"/>
                <a:gd name="connsiteX35" fmla="*/ 641251 w 847725"/>
                <a:gd name="connsiteY35" fmla="*/ 230386 h 352425"/>
                <a:gd name="connsiteX36" fmla="*/ 822642 w 847725"/>
                <a:gd name="connsiteY36" fmla="*/ 106810 h 352425"/>
                <a:gd name="connsiteX37" fmla="*/ 822651 w 847725"/>
                <a:gd name="connsiteY37" fmla="*/ 106807 h 352425"/>
                <a:gd name="connsiteX38" fmla="*/ 844997 w 847725"/>
                <a:gd name="connsiteY38" fmla="*/ 70535 h 352425"/>
                <a:gd name="connsiteX39" fmla="*/ 835174 w 847725"/>
                <a:gd name="connsiteY39" fmla="*/ 32334 h 352425"/>
                <a:gd name="connsiteX40" fmla="*/ 783950 w 847725"/>
                <a:gd name="connsiteY40" fmla="*/ 7149 h 352425"/>
                <a:gd name="connsiteX41" fmla="*/ 786543 w 847725"/>
                <a:gd name="connsiteY41" fmla="*/ 44231 h 352425"/>
                <a:gd name="connsiteX42" fmla="*/ 803762 w 847725"/>
                <a:gd name="connsiteY42" fmla="*/ 53890 h 352425"/>
                <a:gd name="connsiteX43" fmla="*/ 807159 w 847725"/>
                <a:gd name="connsiteY43" fmla="*/ 66124 h 352425"/>
                <a:gd name="connsiteX44" fmla="*/ 801289 w 847725"/>
                <a:gd name="connsiteY44" fmla="*/ 75265 h 352425"/>
                <a:gd name="connsiteX45" fmla="*/ 801279 w 847725"/>
                <a:gd name="connsiteY45" fmla="*/ 75270 h 352425"/>
                <a:gd name="connsiteX46" fmla="*/ 620584 w 847725"/>
                <a:gd name="connsiteY46" fmla="*/ 198382 h 352425"/>
                <a:gd name="connsiteX47" fmla="*/ 522518 w 847725"/>
                <a:gd name="connsiteY47" fmla="*/ 256725 h 352425"/>
                <a:gd name="connsiteX48" fmla="*/ 461517 w 847725"/>
                <a:gd name="connsiteY48" fmla="*/ 279745 h 352425"/>
                <a:gd name="connsiteX49" fmla="*/ 461499 w 847725"/>
                <a:gd name="connsiteY49" fmla="*/ 279745 h 352425"/>
                <a:gd name="connsiteX50" fmla="*/ 148498 w 847725"/>
                <a:gd name="connsiteY50" fmla="*/ 263652 h 352425"/>
                <a:gd name="connsiteX51" fmla="*/ 148498 w 847725"/>
                <a:gd name="connsiteY51" fmla="*/ 247259 h 352425"/>
                <a:gd name="connsiteX52" fmla="*/ 147152 w 847725"/>
                <a:gd name="connsiteY52" fmla="*/ 239860 h 352425"/>
                <a:gd name="connsiteX53" fmla="*/ 143047 w 847725"/>
                <a:gd name="connsiteY53" fmla="*/ 233557 h 352425"/>
                <a:gd name="connsiteX54" fmla="*/ 136824 w 847725"/>
                <a:gd name="connsiteY54" fmla="*/ 229335 h 352425"/>
                <a:gd name="connsiteX55" fmla="*/ 129450 w 847725"/>
                <a:gd name="connsiteY55" fmla="*/ 227850 h 352425"/>
                <a:gd name="connsiteX56" fmla="*/ 122078 w 847725"/>
                <a:gd name="connsiteY56" fmla="*/ 229335 h 352425"/>
                <a:gd name="connsiteX57" fmla="*/ 115854 w 847725"/>
                <a:gd name="connsiteY57" fmla="*/ 233557 h 352425"/>
                <a:gd name="connsiteX58" fmla="*/ 111750 w 847725"/>
                <a:gd name="connsiteY58" fmla="*/ 239860 h 352425"/>
                <a:gd name="connsiteX59" fmla="*/ 110404 w 847725"/>
                <a:gd name="connsiteY59" fmla="*/ 247259 h 352425"/>
                <a:gd name="connsiteX60" fmla="*/ 110404 w 847725"/>
                <a:gd name="connsiteY60" fmla="*/ 307562 h 352425"/>
                <a:gd name="connsiteX61" fmla="*/ 45241 w 847725"/>
                <a:gd name="connsiteY61" fmla="*/ 307562 h 352425"/>
                <a:gd name="connsiteX62" fmla="*/ 45241 w 847725"/>
                <a:gd name="connsiteY62" fmla="*/ 62266 h 352425"/>
                <a:gd name="connsiteX63" fmla="*/ 110404 w 847725"/>
                <a:gd name="connsiteY63" fmla="*/ 62266 h 352425"/>
                <a:gd name="connsiteX64" fmla="*/ 110404 w 847725"/>
                <a:gd name="connsiteY64" fmla="*/ 122568 h 352425"/>
                <a:gd name="connsiteX65" fmla="*/ 111750 w 847725"/>
                <a:gd name="connsiteY65" fmla="*/ 129968 h 352425"/>
                <a:gd name="connsiteX66" fmla="*/ 115854 w 847725"/>
                <a:gd name="connsiteY66" fmla="*/ 136270 h 352425"/>
                <a:gd name="connsiteX67" fmla="*/ 122078 w 847725"/>
                <a:gd name="connsiteY67" fmla="*/ 140493 h 352425"/>
                <a:gd name="connsiteX68" fmla="*/ 129450 w 847725"/>
                <a:gd name="connsiteY68" fmla="*/ 141977 h 352425"/>
                <a:gd name="connsiteX69" fmla="*/ 136824 w 847725"/>
                <a:gd name="connsiteY69" fmla="*/ 140493 h 352425"/>
                <a:gd name="connsiteX70" fmla="*/ 143047 w 847725"/>
                <a:gd name="connsiteY70" fmla="*/ 136270 h 352425"/>
                <a:gd name="connsiteX71" fmla="*/ 147152 w 847725"/>
                <a:gd name="connsiteY71" fmla="*/ 129968 h 352425"/>
                <a:gd name="connsiteX72" fmla="*/ 148498 w 847725"/>
                <a:gd name="connsiteY72" fmla="*/ 122568 h 352425"/>
                <a:gd name="connsiteX73" fmla="*/ 148498 w 847725"/>
                <a:gd name="connsiteY73" fmla="*/ 106051 h 352425"/>
                <a:gd name="connsiteX74" fmla="*/ 260619 w 847725"/>
                <a:gd name="connsiteY74" fmla="*/ 81700 h 352425"/>
                <a:gd name="connsiteX75" fmla="*/ 342132 w 847725"/>
                <a:gd name="connsiteY75" fmla="*/ 94666 h 352425"/>
                <a:gd name="connsiteX76" fmla="*/ 420937 w 847725"/>
                <a:gd name="connsiteY76" fmla="*/ 109132 h 352425"/>
                <a:gd name="connsiteX77" fmla="*/ 421502 w 847725"/>
                <a:gd name="connsiteY77" fmla="*/ 109126 h 352425"/>
                <a:gd name="connsiteX78" fmla="*/ 524284 w 847725"/>
                <a:gd name="connsiteY78" fmla="*/ 106078 h 352425"/>
                <a:gd name="connsiteX79" fmla="*/ 524351 w 847725"/>
                <a:gd name="connsiteY79" fmla="*/ 106075 h 352425"/>
                <a:gd name="connsiteX80" fmla="*/ 541059 w 847725"/>
                <a:gd name="connsiteY80" fmla="*/ 120473 h 352425"/>
                <a:gd name="connsiteX81" fmla="*/ 522903 w 847725"/>
                <a:gd name="connsiteY81" fmla="*/ 134877 h 352425"/>
                <a:gd name="connsiteX82" fmla="*/ 327342 w 847725"/>
                <a:gd name="connsiteY82" fmla="*/ 143258 h 352425"/>
                <a:gd name="connsiteX83" fmla="*/ 320034 w 847725"/>
                <a:gd name="connsiteY83" fmla="*/ 144945 h 352425"/>
                <a:gd name="connsiteX84" fmla="*/ 313944 w 847725"/>
                <a:gd name="connsiteY84" fmla="*/ 149320 h 352425"/>
                <a:gd name="connsiteX85" fmla="*/ 310015 w 847725"/>
                <a:gd name="connsiteY85" fmla="*/ 155708 h 352425"/>
                <a:gd name="connsiteX86" fmla="*/ 308855 w 847725"/>
                <a:gd name="connsiteY86" fmla="*/ 163116 h 352425"/>
                <a:gd name="connsiteX87" fmla="*/ 310645 w 847725"/>
                <a:gd name="connsiteY87" fmla="*/ 170399 h 352425"/>
                <a:gd name="connsiteX88" fmla="*/ 315106 w 847725"/>
                <a:gd name="connsiteY88" fmla="*/ 176427 h 352425"/>
                <a:gd name="connsiteX89" fmla="*/ 321549 w 847725"/>
                <a:gd name="connsiteY89" fmla="*/ 180265 h 352425"/>
                <a:gd name="connsiteX90" fmla="*/ 328973 w 847725"/>
                <a:gd name="connsiteY90" fmla="*/ 181320 h 352425"/>
                <a:gd name="connsiteX91" fmla="*/ 524533 w 847725"/>
                <a:gd name="connsiteY91" fmla="*/ 172938 h 352425"/>
                <a:gd name="connsiteX92" fmla="*/ 573536 w 847725"/>
                <a:gd name="connsiteY92" fmla="*/ 143235 h 352425"/>
                <a:gd name="connsiteX93" fmla="*/ 769921 w 847725"/>
                <a:gd name="connsiteY93" fmla="*/ 48863 h 352425"/>
                <a:gd name="connsiteX94" fmla="*/ 769921 w 847725"/>
                <a:gd name="connsiteY94" fmla="*/ 48860 h 352425"/>
                <a:gd name="connsiteX95" fmla="*/ 786536 w 847725"/>
                <a:gd name="connsiteY95" fmla="*/ 44231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7725" h="352425">
                  <a:moveTo>
                    <a:pt x="783953" y="7149"/>
                  </a:moveTo>
                  <a:cubicBezTo>
                    <a:pt x="774112" y="7273"/>
                    <a:pt x="763745" y="9562"/>
                    <a:pt x="753423" y="14525"/>
                  </a:cubicBezTo>
                  <a:cubicBezTo>
                    <a:pt x="753423" y="14526"/>
                    <a:pt x="753423" y="14527"/>
                    <a:pt x="753413" y="14528"/>
                  </a:cubicBezTo>
                  <a:lnTo>
                    <a:pt x="574947" y="100289"/>
                  </a:lnTo>
                  <a:cubicBezTo>
                    <a:pt x="566464" y="80768"/>
                    <a:pt x="546126" y="67262"/>
                    <a:pt x="523152" y="67999"/>
                  </a:cubicBezTo>
                  <a:lnTo>
                    <a:pt x="523152" y="67996"/>
                  </a:lnTo>
                  <a:lnTo>
                    <a:pt x="523083" y="67999"/>
                  </a:lnTo>
                  <a:lnTo>
                    <a:pt x="420761" y="71035"/>
                  </a:lnTo>
                  <a:cubicBezTo>
                    <a:pt x="395637" y="71006"/>
                    <a:pt x="376680" y="64999"/>
                    <a:pt x="352714" y="58069"/>
                  </a:cubicBezTo>
                  <a:cubicBezTo>
                    <a:pt x="328692" y="51123"/>
                    <a:pt x="300114" y="43603"/>
                    <a:pt x="260619" y="43603"/>
                  </a:cubicBezTo>
                  <a:cubicBezTo>
                    <a:pt x="228009" y="43603"/>
                    <a:pt x="184194" y="53435"/>
                    <a:pt x="148498" y="65534"/>
                  </a:cubicBezTo>
                  <a:lnTo>
                    <a:pt x="148498" y="43219"/>
                  </a:lnTo>
                  <a:cubicBezTo>
                    <a:pt x="148498" y="40726"/>
                    <a:pt x="148001" y="38234"/>
                    <a:pt x="147047" y="35931"/>
                  </a:cubicBezTo>
                  <a:cubicBezTo>
                    <a:pt x="146093" y="33628"/>
                    <a:pt x="144681" y="31515"/>
                    <a:pt x="142918" y="29752"/>
                  </a:cubicBezTo>
                  <a:cubicBezTo>
                    <a:pt x="141156" y="27989"/>
                    <a:pt x="139043" y="26578"/>
                    <a:pt x="136740" y="25623"/>
                  </a:cubicBezTo>
                  <a:cubicBezTo>
                    <a:pt x="134437" y="24669"/>
                    <a:pt x="131944" y="24172"/>
                    <a:pt x="129451" y="24172"/>
                  </a:cubicBezTo>
                  <a:lnTo>
                    <a:pt x="26194" y="24172"/>
                  </a:lnTo>
                  <a:cubicBezTo>
                    <a:pt x="23700" y="24172"/>
                    <a:pt x="21208" y="24668"/>
                    <a:pt x="18904" y="25622"/>
                  </a:cubicBezTo>
                  <a:cubicBezTo>
                    <a:pt x="16601" y="26576"/>
                    <a:pt x="14488" y="27988"/>
                    <a:pt x="12724" y="29751"/>
                  </a:cubicBezTo>
                  <a:cubicBezTo>
                    <a:pt x="10961" y="31513"/>
                    <a:pt x="9549" y="33626"/>
                    <a:pt x="8594" y="35930"/>
                  </a:cubicBezTo>
                  <a:cubicBezTo>
                    <a:pt x="7640" y="38233"/>
                    <a:pt x="7144" y="40725"/>
                    <a:pt x="7144" y="43219"/>
                  </a:cubicBezTo>
                  <a:lnTo>
                    <a:pt x="7144" y="326608"/>
                  </a:lnTo>
                  <a:cubicBezTo>
                    <a:pt x="7144" y="329102"/>
                    <a:pt x="7640" y="331594"/>
                    <a:pt x="8594" y="333898"/>
                  </a:cubicBezTo>
                  <a:cubicBezTo>
                    <a:pt x="9549" y="336201"/>
                    <a:pt x="10961" y="338314"/>
                    <a:pt x="12724" y="340078"/>
                  </a:cubicBezTo>
                  <a:cubicBezTo>
                    <a:pt x="14488" y="341840"/>
                    <a:pt x="16601" y="343251"/>
                    <a:pt x="18904" y="344206"/>
                  </a:cubicBezTo>
                  <a:cubicBezTo>
                    <a:pt x="21208" y="345160"/>
                    <a:pt x="23700" y="345655"/>
                    <a:pt x="26194" y="345655"/>
                  </a:cubicBezTo>
                  <a:lnTo>
                    <a:pt x="129451" y="345655"/>
                  </a:lnTo>
                  <a:cubicBezTo>
                    <a:pt x="131944" y="345655"/>
                    <a:pt x="134437" y="345160"/>
                    <a:pt x="136740" y="344205"/>
                  </a:cubicBezTo>
                  <a:cubicBezTo>
                    <a:pt x="139043" y="343250"/>
                    <a:pt x="141156" y="341839"/>
                    <a:pt x="142918" y="340076"/>
                  </a:cubicBezTo>
                  <a:cubicBezTo>
                    <a:pt x="144681" y="338313"/>
                    <a:pt x="146093" y="336200"/>
                    <a:pt x="147047" y="333897"/>
                  </a:cubicBezTo>
                  <a:cubicBezTo>
                    <a:pt x="148001" y="331594"/>
                    <a:pt x="148498" y="329102"/>
                    <a:pt x="148498" y="326608"/>
                  </a:cubicBezTo>
                  <a:lnTo>
                    <a:pt x="148498" y="302311"/>
                  </a:lnTo>
                  <a:cubicBezTo>
                    <a:pt x="273834" y="280041"/>
                    <a:pt x="348514" y="317935"/>
                    <a:pt x="461517" y="317842"/>
                  </a:cubicBezTo>
                  <a:cubicBezTo>
                    <a:pt x="461517" y="317842"/>
                    <a:pt x="461526" y="317842"/>
                    <a:pt x="461531" y="317842"/>
                  </a:cubicBezTo>
                  <a:cubicBezTo>
                    <a:pt x="484905" y="317838"/>
                    <a:pt x="509408" y="306440"/>
                    <a:pt x="540059" y="290542"/>
                  </a:cubicBezTo>
                  <a:cubicBezTo>
                    <a:pt x="570716" y="274640"/>
                    <a:pt x="605779" y="253290"/>
                    <a:pt x="641251" y="230386"/>
                  </a:cubicBezTo>
                  <a:cubicBezTo>
                    <a:pt x="712193" y="184574"/>
                    <a:pt x="784861" y="132389"/>
                    <a:pt x="822642" y="106810"/>
                  </a:cubicBezTo>
                  <a:cubicBezTo>
                    <a:pt x="822642" y="106809"/>
                    <a:pt x="822651" y="106809"/>
                    <a:pt x="822651" y="106807"/>
                  </a:cubicBezTo>
                  <a:cubicBezTo>
                    <a:pt x="835624" y="98016"/>
                    <a:pt x="843403" y="84216"/>
                    <a:pt x="844997" y="70535"/>
                  </a:cubicBezTo>
                  <a:cubicBezTo>
                    <a:pt x="846592" y="56854"/>
                    <a:pt x="842783" y="43424"/>
                    <a:pt x="835174" y="32334"/>
                  </a:cubicBezTo>
                  <a:cubicBezTo>
                    <a:pt x="824712" y="17085"/>
                    <a:pt x="805605" y="6878"/>
                    <a:pt x="783950" y="7149"/>
                  </a:cubicBezTo>
                  <a:close/>
                  <a:moveTo>
                    <a:pt x="786543" y="44231"/>
                  </a:moveTo>
                  <a:cubicBezTo>
                    <a:pt x="795108" y="44110"/>
                    <a:pt x="800185" y="48676"/>
                    <a:pt x="803762" y="53890"/>
                  </a:cubicBezTo>
                  <a:cubicBezTo>
                    <a:pt x="806488" y="57863"/>
                    <a:pt x="807577" y="62537"/>
                    <a:pt x="807159" y="66124"/>
                  </a:cubicBezTo>
                  <a:cubicBezTo>
                    <a:pt x="806741" y="69709"/>
                    <a:pt x="805599" y="72342"/>
                    <a:pt x="801289" y="75265"/>
                  </a:cubicBezTo>
                  <a:cubicBezTo>
                    <a:pt x="801289" y="75266"/>
                    <a:pt x="801289" y="75269"/>
                    <a:pt x="801279" y="75270"/>
                  </a:cubicBezTo>
                  <a:cubicBezTo>
                    <a:pt x="762378" y="101608"/>
                    <a:pt x="690402" y="153296"/>
                    <a:pt x="620584" y="198382"/>
                  </a:cubicBezTo>
                  <a:cubicBezTo>
                    <a:pt x="585672" y="220926"/>
                    <a:pt x="551322" y="241784"/>
                    <a:pt x="522518" y="256725"/>
                  </a:cubicBezTo>
                  <a:cubicBezTo>
                    <a:pt x="493714" y="271665"/>
                    <a:pt x="468715" y="279745"/>
                    <a:pt x="461517" y="279745"/>
                  </a:cubicBezTo>
                  <a:cubicBezTo>
                    <a:pt x="461507" y="279745"/>
                    <a:pt x="461504" y="279745"/>
                    <a:pt x="461499" y="279745"/>
                  </a:cubicBezTo>
                  <a:cubicBezTo>
                    <a:pt x="359249" y="279841"/>
                    <a:pt x="279239" y="242057"/>
                    <a:pt x="148498" y="263652"/>
                  </a:cubicBezTo>
                  <a:lnTo>
                    <a:pt x="148498" y="247259"/>
                  </a:lnTo>
                  <a:cubicBezTo>
                    <a:pt x="148545" y="244736"/>
                    <a:pt x="148085" y="242204"/>
                    <a:pt x="147152" y="239860"/>
                  </a:cubicBezTo>
                  <a:cubicBezTo>
                    <a:pt x="146219" y="237515"/>
                    <a:pt x="144815" y="235359"/>
                    <a:pt x="143047" y="233557"/>
                  </a:cubicBezTo>
                  <a:cubicBezTo>
                    <a:pt x="141281" y="231756"/>
                    <a:pt x="139151" y="230312"/>
                    <a:pt x="136824" y="229335"/>
                  </a:cubicBezTo>
                  <a:cubicBezTo>
                    <a:pt x="134497" y="228359"/>
                    <a:pt x="131975" y="227850"/>
                    <a:pt x="129450" y="227850"/>
                  </a:cubicBezTo>
                  <a:cubicBezTo>
                    <a:pt x="126927" y="227850"/>
                    <a:pt x="124405" y="228355"/>
                    <a:pt x="122078" y="229335"/>
                  </a:cubicBezTo>
                  <a:cubicBezTo>
                    <a:pt x="119751" y="230312"/>
                    <a:pt x="117621" y="231756"/>
                    <a:pt x="115854" y="233557"/>
                  </a:cubicBezTo>
                  <a:cubicBezTo>
                    <a:pt x="114087" y="235359"/>
                    <a:pt x="112683" y="237515"/>
                    <a:pt x="111750" y="239860"/>
                  </a:cubicBezTo>
                  <a:cubicBezTo>
                    <a:pt x="110817" y="242204"/>
                    <a:pt x="110357" y="244736"/>
                    <a:pt x="110404" y="247259"/>
                  </a:cubicBezTo>
                  <a:lnTo>
                    <a:pt x="110404" y="307562"/>
                  </a:lnTo>
                  <a:lnTo>
                    <a:pt x="45241" y="307562"/>
                  </a:lnTo>
                  <a:lnTo>
                    <a:pt x="45241" y="62266"/>
                  </a:lnTo>
                  <a:lnTo>
                    <a:pt x="110404" y="62266"/>
                  </a:lnTo>
                  <a:lnTo>
                    <a:pt x="110404" y="122568"/>
                  </a:lnTo>
                  <a:cubicBezTo>
                    <a:pt x="110357" y="125091"/>
                    <a:pt x="110817" y="127623"/>
                    <a:pt x="111750" y="129968"/>
                  </a:cubicBezTo>
                  <a:cubicBezTo>
                    <a:pt x="112683" y="132313"/>
                    <a:pt x="114087" y="134469"/>
                    <a:pt x="115854" y="136270"/>
                  </a:cubicBezTo>
                  <a:cubicBezTo>
                    <a:pt x="117621" y="138071"/>
                    <a:pt x="119751" y="139516"/>
                    <a:pt x="122078" y="140493"/>
                  </a:cubicBezTo>
                  <a:cubicBezTo>
                    <a:pt x="124405" y="141469"/>
                    <a:pt x="126927" y="141977"/>
                    <a:pt x="129450" y="141977"/>
                  </a:cubicBezTo>
                  <a:cubicBezTo>
                    <a:pt x="131975" y="141977"/>
                    <a:pt x="134497" y="141469"/>
                    <a:pt x="136824" y="140493"/>
                  </a:cubicBezTo>
                  <a:cubicBezTo>
                    <a:pt x="139151" y="139516"/>
                    <a:pt x="141281" y="138071"/>
                    <a:pt x="143047" y="136270"/>
                  </a:cubicBezTo>
                  <a:cubicBezTo>
                    <a:pt x="144815" y="134469"/>
                    <a:pt x="146219" y="132313"/>
                    <a:pt x="147152" y="129968"/>
                  </a:cubicBezTo>
                  <a:cubicBezTo>
                    <a:pt x="148085" y="127623"/>
                    <a:pt x="148545" y="125091"/>
                    <a:pt x="148498" y="122568"/>
                  </a:cubicBezTo>
                  <a:lnTo>
                    <a:pt x="148498" y="106051"/>
                  </a:lnTo>
                  <a:cubicBezTo>
                    <a:pt x="182125" y="93637"/>
                    <a:pt x="233519" y="81700"/>
                    <a:pt x="260619" y="81700"/>
                  </a:cubicBezTo>
                  <a:cubicBezTo>
                    <a:pt x="295426" y="81700"/>
                    <a:pt x="318717" y="87895"/>
                    <a:pt x="342132" y="94666"/>
                  </a:cubicBezTo>
                  <a:cubicBezTo>
                    <a:pt x="365548" y="101436"/>
                    <a:pt x="389567" y="109132"/>
                    <a:pt x="420937" y="109132"/>
                  </a:cubicBezTo>
                  <a:cubicBezTo>
                    <a:pt x="421126" y="109133"/>
                    <a:pt x="421314" y="109131"/>
                    <a:pt x="421502" y="109126"/>
                  </a:cubicBezTo>
                  <a:lnTo>
                    <a:pt x="524284" y="106078"/>
                  </a:lnTo>
                  <a:cubicBezTo>
                    <a:pt x="524307" y="106077"/>
                    <a:pt x="524328" y="106076"/>
                    <a:pt x="524351" y="106075"/>
                  </a:cubicBezTo>
                  <a:cubicBezTo>
                    <a:pt x="534050" y="105752"/>
                    <a:pt x="541059" y="113405"/>
                    <a:pt x="541059" y="120473"/>
                  </a:cubicBezTo>
                  <a:cubicBezTo>
                    <a:pt x="541059" y="127541"/>
                    <a:pt x="534366" y="134385"/>
                    <a:pt x="522903" y="134877"/>
                  </a:cubicBezTo>
                  <a:lnTo>
                    <a:pt x="327342" y="143258"/>
                  </a:lnTo>
                  <a:cubicBezTo>
                    <a:pt x="324826" y="143335"/>
                    <a:pt x="322327" y="143907"/>
                    <a:pt x="320034" y="144945"/>
                  </a:cubicBezTo>
                  <a:cubicBezTo>
                    <a:pt x="317743" y="145982"/>
                    <a:pt x="315659" y="147479"/>
                    <a:pt x="313944" y="149320"/>
                  </a:cubicBezTo>
                  <a:cubicBezTo>
                    <a:pt x="312229" y="151162"/>
                    <a:pt x="310886" y="153347"/>
                    <a:pt x="310015" y="155708"/>
                  </a:cubicBezTo>
                  <a:cubicBezTo>
                    <a:pt x="309144" y="158068"/>
                    <a:pt x="308747" y="160602"/>
                    <a:pt x="308855" y="163116"/>
                  </a:cubicBezTo>
                  <a:cubicBezTo>
                    <a:pt x="308962" y="165630"/>
                    <a:pt x="309575" y="168122"/>
                    <a:pt x="310645" y="170399"/>
                  </a:cubicBezTo>
                  <a:cubicBezTo>
                    <a:pt x="311714" y="172677"/>
                    <a:pt x="313240" y="174739"/>
                    <a:pt x="315106" y="176427"/>
                  </a:cubicBezTo>
                  <a:cubicBezTo>
                    <a:pt x="316972" y="178114"/>
                    <a:pt x="319176" y="179428"/>
                    <a:pt x="321549" y="180265"/>
                  </a:cubicBezTo>
                  <a:cubicBezTo>
                    <a:pt x="323921" y="181104"/>
                    <a:pt x="326462" y="181463"/>
                    <a:pt x="328973" y="181320"/>
                  </a:cubicBezTo>
                  <a:lnTo>
                    <a:pt x="524533" y="172938"/>
                  </a:lnTo>
                  <a:cubicBezTo>
                    <a:pt x="545085" y="172061"/>
                    <a:pt x="564355" y="160643"/>
                    <a:pt x="573536" y="143235"/>
                  </a:cubicBezTo>
                  <a:lnTo>
                    <a:pt x="769921" y="48863"/>
                  </a:lnTo>
                  <a:cubicBezTo>
                    <a:pt x="769921" y="48862"/>
                    <a:pt x="769921" y="48860"/>
                    <a:pt x="769921" y="48860"/>
                  </a:cubicBezTo>
                  <a:cubicBezTo>
                    <a:pt x="776607" y="45644"/>
                    <a:pt x="782050" y="44294"/>
                    <a:pt x="786536" y="44231"/>
                  </a:cubicBezTo>
                  <a:close/>
                </a:path>
              </a:pathLst>
            </a:custGeom>
            <a:solidFill>
              <a:schemeClr val="tx2"/>
            </a:solidFill>
            <a:ln w="9525" cap="flat">
              <a:noFill/>
              <a:prstDash val="solid"/>
              <a:miter/>
            </a:ln>
          </p:spPr>
          <p:txBody>
            <a:bodyPr rtlCol="0" anchor="ctr"/>
            <a:lstStyle/>
            <a:p>
              <a:endParaRPr lang="en-US"/>
            </a:p>
          </p:txBody>
        </p:sp>
        <p:grpSp>
          <p:nvGrpSpPr>
            <p:cNvPr id="28" name="Group 27">
              <a:extLst>
                <a:ext uri="{FF2B5EF4-FFF2-40B4-BE49-F238E27FC236}">
                  <a16:creationId xmlns:a16="http://schemas.microsoft.com/office/drawing/2014/main" id="{E7DEBCC0-7D69-472D-B5FC-C9DB24A56378}"/>
                </a:ext>
              </a:extLst>
            </p:cNvPr>
            <p:cNvGrpSpPr/>
            <p:nvPr/>
          </p:nvGrpSpPr>
          <p:grpSpPr>
            <a:xfrm>
              <a:off x="9922203" y="1868120"/>
              <a:ext cx="174534" cy="174534"/>
              <a:chOff x="9922842" y="1813095"/>
              <a:chExt cx="198182" cy="198182"/>
            </a:xfrm>
            <a:solidFill>
              <a:schemeClr val="tx2"/>
            </a:solidFill>
          </p:grpSpPr>
          <p:sp>
            <p:nvSpPr>
              <p:cNvPr id="23" name="Freeform: Shape 22">
                <a:extLst>
                  <a:ext uri="{FF2B5EF4-FFF2-40B4-BE49-F238E27FC236}">
                    <a16:creationId xmlns:a16="http://schemas.microsoft.com/office/drawing/2014/main" id="{E23C72E2-1E51-4FE7-86D1-8C9A2626212E}"/>
                  </a:ext>
                </a:extLst>
              </p:cNvPr>
              <p:cNvSpPr/>
              <p:nvPr/>
            </p:nvSpPr>
            <p:spPr>
              <a:xfrm>
                <a:off x="9922842" y="1813095"/>
                <a:ext cx="198182" cy="198182"/>
              </a:xfrm>
              <a:custGeom>
                <a:avLst/>
                <a:gdLst>
                  <a:gd name="connsiteX0" fmla="*/ 102138 w 198181"/>
                  <a:gd name="connsiteY0" fmla="*/ 196680 h 198181"/>
                  <a:gd name="connsiteX1" fmla="*/ 82921 w 198181"/>
                  <a:gd name="connsiteY1" fmla="*/ 183468 h 198181"/>
                  <a:gd name="connsiteX2" fmla="*/ 79318 w 198181"/>
                  <a:gd name="connsiteY2" fmla="*/ 173859 h 198181"/>
                  <a:gd name="connsiteX3" fmla="*/ 74513 w 198181"/>
                  <a:gd name="connsiteY3" fmla="*/ 169055 h 198181"/>
                  <a:gd name="connsiteX4" fmla="*/ 67307 w 198181"/>
                  <a:gd name="connsiteY4" fmla="*/ 169655 h 198181"/>
                  <a:gd name="connsiteX5" fmla="*/ 58899 w 198181"/>
                  <a:gd name="connsiteY5" fmla="*/ 173259 h 198181"/>
                  <a:gd name="connsiteX6" fmla="*/ 37279 w 198181"/>
                  <a:gd name="connsiteY6" fmla="*/ 172058 h 198181"/>
                  <a:gd name="connsiteX7" fmla="*/ 30072 w 198181"/>
                  <a:gd name="connsiteY7" fmla="*/ 146834 h 198181"/>
                  <a:gd name="connsiteX8" fmla="*/ 34276 w 198181"/>
                  <a:gd name="connsiteY8" fmla="*/ 137226 h 198181"/>
                  <a:gd name="connsiteX9" fmla="*/ 34276 w 198181"/>
                  <a:gd name="connsiteY9" fmla="*/ 130019 h 198181"/>
                  <a:gd name="connsiteX10" fmla="*/ 28871 w 198181"/>
                  <a:gd name="connsiteY10" fmla="*/ 125215 h 198181"/>
                  <a:gd name="connsiteX11" fmla="*/ 19863 w 198181"/>
                  <a:gd name="connsiteY11" fmla="*/ 122212 h 198181"/>
                  <a:gd name="connsiteX12" fmla="*/ 4849 w 198181"/>
                  <a:gd name="connsiteY12" fmla="*/ 105997 h 198181"/>
                  <a:gd name="connsiteX13" fmla="*/ 17461 w 198181"/>
                  <a:gd name="connsiteY13" fmla="*/ 83176 h 198181"/>
                  <a:gd name="connsiteX14" fmla="*/ 27070 w 198181"/>
                  <a:gd name="connsiteY14" fmla="*/ 79573 h 198181"/>
                  <a:gd name="connsiteX15" fmla="*/ 31874 w 198181"/>
                  <a:gd name="connsiteY15" fmla="*/ 74768 h 198181"/>
                  <a:gd name="connsiteX16" fmla="*/ 31274 w 198181"/>
                  <a:gd name="connsiteY16" fmla="*/ 67562 h 198181"/>
                  <a:gd name="connsiteX17" fmla="*/ 28271 w 198181"/>
                  <a:gd name="connsiteY17" fmla="*/ 59154 h 198181"/>
                  <a:gd name="connsiteX18" fmla="*/ 29472 w 198181"/>
                  <a:gd name="connsiteY18" fmla="*/ 37534 h 198181"/>
                  <a:gd name="connsiteX19" fmla="*/ 54695 w 198181"/>
                  <a:gd name="connsiteY19" fmla="*/ 30328 h 198181"/>
                  <a:gd name="connsiteX20" fmla="*/ 64304 w 198181"/>
                  <a:gd name="connsiteY20" fmla="*/ 34532 h 198181"/>
                  <a:gd name="connsiteX21" fmla="*/ 71510 w 198181"/>
                  <a:gd name="connsiteY21" fmla="*/ 34532 h 198181"/>
                  <a:gd name="connsiteX22" fmla="*/ 76315 w 198181"/>
                  <a:gd name="connsiteY22" fmla="*/ 29127 h 198181"/>
                  <a:gd name="connsiteX23" fmla="*/ 79318 w 198181"/>
                  <a:gd name="connsiteY23" fmla="*/ 18917 h 198181"/>
                  <a:gd name="connsiteX24" fmla="*/ 98535 w 198181"/>
                  <a:gd name="connsiteY24" fmla="*/ 4504 h 198181"/>
                  <a:gd name="connsiteX25" fmla="*/ 118353 w 198181"/>
                  <a:gd name="connsiteY25" fmla="*/ 17716 h 198181"/>
                  <a:gd name="connsiteX26" fmla="*/ 121957 w 198181"/>
                  <a:gd name="connsiteY26" fmla="*/ 27325 h 198181"/>
                  <a:gd name="connsiteX27" fmla="*/ 126761 w 198181"/>
                  <a:gd name="connsiteY27" fmla="*/ 32129 h 198181"/>
                  <a:gd name="connsiteX28" fmla="*/ 133968 w 198181"/>
                  <a:gd name="connsiteY28" fmla="*/ 31529 h 198181"/>
                  <a:gd name="connsiteX29" fmla="*/ 142375 w 198181"/>
                  <a:gd name="connsiteY29" fmla="*/ 28526 h 198181"/>
                  <a:gd name="connsiteX30" fmla="*/ 163995 w 198181"/>
                  <a:gd name="connsiteY30" fmla="*/ 29727 h 198181"/>
                  <a:gd name="connsiteX31" fmla="*/ 171202 w 198181"/>
                  <a:gd name="connsiteY31" fmla="*/ 54950 h 198181"/>
                  <a:gd name="connsiteX32" fmla="*/ 166998 w 198181"/>
                  <a:gd name="connsiteY32" fmla="*/ 63959 h 198181"/>
                  <a:gd name="connsiteX33" fmla="*/ 166998 w 198181"/>
                  <a:gd name="connsiteY33" fmla="*/ 71165 h 198181"/>
                  <a:gd name="connsiteX34" fmla="*/ 172403 w 198181"/>
                  <a:gd name="connsiteY34" fmla="*/ 75970 h 198181"/>
                  <a:gd name="connsiteX35" fmla="*/ 183213 w 198181"/>
                  <a:gd name="connsiteY35" fmla="*/ 79573 h 198181"/>
                  <a:gd name="connsiteX36" fmla="*/ 197626 w 198181"/>
                  <a:gd name="connsiteY36" fmla="*/ 95187 h 198181"/>
                  <a:gd name="connsiteX37" fmla="*/ 185014 w 198181"/>
                  <a:gd name="connsiteY37" fmla="*/ 117408 h 198181"/>
                  <a:gd name="connsiteX38" fmla="*/ 173003 w 198181"/>
                  <a:gd name="connsiteY38" fmla="*/ 121611 h 198181"/>
                  <a:gd name="connsiteX39" fmla="*/ 168199 w 198181"/>
                  <a:gd name="connsiteY39" fmla="*/ 126416 h 198181"/>
                  <a:gd name="connsiteX40" fmla="*/ 168799 w 198181"/>
                  <a:gd name="connsiteY40" fmla="*/ 133622 h 198181"/>
                  <a:gd name="connsiteX41" fmla="*/ 173003 w 198181"/>
                  <a:gd name="connsiteY41" fmla="*/ 142030 h 198181"/>
                  <a:gd name="connsiteX42" fmla="*/ 171802 w 198181"/>
                  <a:gd name="connsiteY42" fmla="*/ 163650 h 198181"/>
                  <a:gd name="connsiteX43" fmla="*/ 146579 w 198181"/>
                  <a:gd name="connsiteY43" fmla="*/ 170856 h 198181"/>
                  <a:gd name="connsiteX44" fmla="*/ 136970 w 198181"/>
                  <a:gd name="connsiteY44" fmla="*/ 167253 h 198181"/>
                  <a:gd name="connsiteX45" fmla="*/ 129764 w 198181"/>
                  <a:gd name="connsiteY45" fmla="*/ 167253 h 198181"/>
                  <a:gd name="connsiteX46" fmla="*/ 124959 w 198181"/>
                  <a:gd name="connsiteY46" fmla="*/ 172658 h 198181"/>
                  <a:gd name="connsiteX47" fmla="*/ 121957 w 198181"/>
                  <a:gd name="connsiteY47" fmla="*/ 182867 h 198181"/>
                  <a:gd name="connsiteX48" fmla="*/ 102138 w 198181"/>
                  <a:gd name="connsiteY48" fmla="*/ 196680 h 198181"/>
                  <a:gd name="connsiteX49" fmla="*/ 102138 w 198181"/>
                  <a:gd name="connsiteY49" fmla="*/ 196680 h 198181"/>
                  <a:gd name="connsiteX50" fmla="*/ 71510 w 198181"/>
                  <a:gd name="connsiteY50" fmla="*/ 155843 h 198181"/>
                  <a:gd name="connsiteX51" fmla="*/ 78717 w 198181"/>
                  <a:gd name="connsiteY51" fmla="*/ 157044 h 198181"/>
                  <a:gd name="connsiteX52" fmla="*/ 90728 w 198181"/>
                  <a:gd name="connsiteY52" fmla="*/ 169055 h 198181"/>
                  <a:gd name="connsiteX53" fmla="*/ 94331 w 198181"/>
                  <a:gd name="connsiteY53" fmla="*/ 178664 h 198181"/>
                  <a:gd name="connsiteX54" fmla="*/ 102739 w 198181"/>
                  <a:gd name="connsiteY54" fmla="*/ 184069 h 198181"/>
                  <a:gd name="connsiteX55" fmla="*/ 110546 w 198181"/>
                  <a:gd name="connsiteY55" fmla="*/ 178063 h 198181"/>
                  <a:gd name="connsiteX56" fmla="*/ 113549 w 198181"/>
                  <a:gd name="connsiteY56" fmla="*/ 167854 h 198181"/>
                  <a:gd name="connsiteX57" fmla="*/ 124959 w 198181"/>
                  <a:gd name="connsiteY57" fmla="*/ 155242 h 198181"/>
                  <a:gd name="connsiteX58" fmla="*/ 141775 w 198181"/>
                  <a:gd name="connsiteY58" fmla="*/ 155242 h 198181"/>
                  <a:gd name="connsiteX59" fmla="*/ 151384 w 198181"/>
                  <a:gd name="connsiteY59" fmla="*/ 159446 h 198181"/>
                  <a:gd name="connsiteX60" fmla="*/ 160992 w 198181"/>
                  <a:gd name="connsiteY60" fmla="*/ 157644 h 198181"/>
                  <a:gd name="connsiteX61" fmla="*/ 162193 w 198181"/>
                  <a:gd name="connsiteY61" fmla="*/ 147435 h 198181"/>
                  <a:gd name="connsiteX62" fmla="*/ 157389 w 198181"/>
                  <a:gd name="connsiteY62" fmla="*/ 137826 h 198181"/>
                  <a:gd name="connsiteX63" fmla="*/ 156788 w 198181"/>
                  <a:gd name="connsiteY63" fmla="*/ 121011 h 198181"/>
                  <a:gd name="connsiteX64" fmla="*/ 168799 w 198181"/>
                  <a:gd name="connsiteY64" fmla="*/ 109000 h 198181"/>
                  <a:gd name="connsiteX65" fmla="*/ 180210 w 198181"/>
                  <a:gd name="connsiteY65" fmla="*/ 104796 h 198181"/>
                  <a:gd name="connsiteX66" fmla="*/ 185615 w 198181"/>
                  <a:gd name="connsiteY66" fmla="*/ 96989 h 198181"/>
                  <a:gd name="connsiteX67" fmla="*/ 180210 w 198181"/>
                  <a:gd name="connsiteY67" fmla="*/ 89782 h 198181"/>
                  <a:gd name="connsiteX68" fmla="*/ 168799 w 198181"/>
                  <a:gd name="connsiteY68" fmla="*/ 86179 h 198181"/>
                  <a:gd name="connsiteX69" fmla="*/ 156188 w 198181"/>
                  <a:gd name="connsiteY69" fmla="*/ 74768 h 198181"/>
                  <a:gd name="connsiteX70" fmla="*/ 156188 w 198181"/>
                  <a:gd name="connsiteY70" fmla="*/ 57953 h 198181"/>
                  <a:gd name="connsiteX71" fmla="*/ 160392 w 198181"/>
                  <a:gd name="connsiteY71" fmla="*/ 48344 h 198181"/>
                  <a:gd name="connsiteX72" fmla="*/ 158590 w 198181"/>
                  <a:gd name="connsiteY72" fmla="*/ 38735 h 198181"/>
                  <a:gd name="connsiteX73" fmla="*/ 148981 w 198181"/>
                  <a:gd name="connsiteY73" fmla="*/ 37534 h 198181"/>
                  <a:gd name="connsiteX74" fmla="*/ 139373 w 198181"/>
                  <a:gd name="connsiteY74" fmla="*/ 42339 h 198181"/>
                  <a:gd name="connsiteX75" fmla="*/ 139373 w 198181"/>
                  <a:gd name="connsiteY75" fmla="*/ 42339 h 198181"/>
                  <a:gd name="connsiteX76" fmla="*/ 122557 w 198181"/>
                  <a:gd name="connsiteY76" fmla="*/ 42939 h 198181"/>
                  <a:gd name="connsiteX77" fmla="*/ 110546 w 198181"/>
                  <a:gd name="connsiteY77" fmla="*/ 30928 h 198181"/>
                  <a:gd name="connsiteX78" fmla="*/ 106943 w 198181"/>
                  <a:gd name="connsiteY78" fmla="*/ 21920 h 198181"/>
                  <a:gd name="connsiteX79" fmla="*/ 98535 w 198181"/>
                  <a:gd name="connsiteY79" fmla="*/ 16515 h 198181"/>
                  <a:gd name="connsiteX80" fmla="*/ 90728 w 198181"/>
                  <a:gd name="connsiteY80" fmla="*/ 22521 h 198181"/>
                  <a:gd name="connsiteX81" fmla="*/ 87725 w 198181"/>
                  <a:gd name="connsiteY81" fmla="*/ 32730 h 198181"/>
                  <a:gd name="connsiteX82" fmla="*/ 76315 w 198181"/>
                  <a:gd name="connsiteY82" fmla="*/ 45342 h 198181"/>
                  <a:gd name="connsiteX83" fmla="*/ 59499 w 198181"/>
                  <a:gd name="connsiteY83" fmla="*/ 45342 h 198181"/>
                  <a:gd name="connsiteX84" fmla="*/ 49891 w 198181"/>
                  <a:gd name="connsiteY84" fmla="*/ 40537 h 198181"/>
                  <a:gd name="connsiteX85" fmla="*/ 40282 w 198181"/>
                  <a:gd name="connsiteY85" fmla="*/ 42939 h 198181"/>
                  <a:gd name="connsiteX86" fmla="*/ 38480 w 198181"/>
                  <a:gd name="connsiteY86" fmla="*/ 52548 h 198181"/>
                  <a:gd name="connsiteX87" fmla="*/ 43285 w 198181"/>
                  <a:gd name="connsiteY87" fmla="*/ 62157 h 198181"/>
                  <a:gd name="connsiteX88" fmla="*/ 43885 w 198181"/>
                  <a:gd name="connsiteY88" fmla="*/ 78972 h 198181"/>
                  <a:gd name="connsiteX89" fmla="*/ 31874 w 198181"/>
                  <a:gd name="connsiteY89" fmla="*/ 90983 h 198181"/>
                  <a:gd name="connsiteX90" fmla="*/ 22866 w 198181"/>
                  <a:gd name="connsiteY90" fmla="*/ 94587 h 198181"/>
                  <a:gd name="connsiteX91" fmla="*/ 16860 w 198181"/>
                  <a:gd name="connsiteY91" fmla="*/ 102994 h 198181"/>
                  <a:gd name="connsiteX92" fmla="*/ 22866 w 198181"/>
                  <a:gd name="connsiteY92" fmla="*/ 110801 h 198181"/>
                  <a:gd name="connsiteX93" fmla="*/ 33075 w 198181"/>
                  <a:gd name="connsiteY93" fmla="*/ 113804 h 198181"/>
                  <a:gd name="connsiteX94" fmla="*/ 45687 w 198181"/>
                  <a:gd name="connsiteY94" fmla="*/ 125215 h 198181"/>
                  <a:gd name="connsiteX95" fmla="*/ 45687 w 198181"/>
                  <a:gd name="connsiteY95" fmla="*/ 142030 h 198181"/>
                  <a:gd name="connsiteX96" fmla="*/ 40882 w 198181"/>
                  <a:gd name="connsiteY96" fmla="*/ 151639 h 198181"/>
                  <a:gd name="connsiteX97" fmla="*/ 42684 w 198181"/>
                  <a:gd name="connsiteY97" fmla="*/ 161248 h 198181"/>
                  <a:gd name="connsiteX98" fmla="*/ 52293 w 198181"/>
                  <a:gd name="connsiteY98" fmla="*/ 162449 h 198181"/>
                  <a:gd name="connsiteX99" fmla="*/ 61902 w 198181"/>
                  <a:gd name="connsiteY99" fmla="*/ 157644 h 198181"/>
                  <a:gd name="connsiteX100" fmla="*/ 71510 w 198181"/>
                  <a:gd name="connsiteY100" fmla="*/ 155843 h 198181"/>
                  <a:gd name="connsiteX101" fmla="*/ 136370 w 198181"/>
                  <a:gd name="connsiteY101" fmla="*/ 34532 h 198181"/>
                  <a:gd name="connsiteX102" fmla="*/ 136370 w 198181"/>
                  <a:gd name="connsiteY102" fmla="*/ 34532 h 198181"/>
                  <a:gd name="connsiteX103" fmla="*/ 136370 w 198181"/>
                  <a:gd name="connsiteY103" fmla="*/ 34532 h 19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8181" h="198181">
                    <a:moveTo>
                      <a:pt x="102138" y="196680"/>
                    </a:moveTo>
                    <a:cubicBezTo>
                      <a:pt x="93731" y="196680"/>
                      <a:pt x="85924" y="191275"/>
                      <a:pt x="82921" y="183468"/>
                    </a:cubicBezTo>
                    <a:lnTo>
                      <a:pt x="79318" y="173859"/>
                    </a:lnTo>
                    <a:cubicBezTo>
                      <a:pt x="78717" y="171457"/>
                      <a:pt x="76915" y="169655"/>
                      <a:pt x="74513" y="169055"/>
                    </a:cubicBezTo>
                    <a:cubicBezTo>
                      <a:pt x="72111" y="168454"/>
                      <a:pt x="69709" y="168454"/>
                      <a:pt x="67307" y="169655"/>
                    </a:cubicBezTo>
                    <a:lnTo>
                      <a:pt x="58899" y="173259"/>
                    </a:lnTo>
                    <a:cubicBezTo>
                      <a:pt x="51692" y="176862"/>
                      <a:pt x="43285" y="176862"/>
                      <a:pt x="37279" y="172058"/>
                    </a:cubicBezTo>
                    <a:cubicBezTo>
                      <a:pt x="28871" y="166052"/>
                      <a:pt x="26469" y="155843"/>
                      <a:pt x="30072" y="146834"/>
                    </a:cubicBezTo>
                    <a:lnTo>
                      <a:pt x="34276" y="137226"/>
                    </a:lnTo>
                    <a:cubicBezTo>
                      <a:pt x="35477" y="134823"/>
                      <a:pt x="35477" y="132421"/>
                      <a:pt x="34276" y="130019"/>
                    </a:cubicBezTo>
                    <a:cubicBezTo>
                      <a:pt x="33075" y="127617"/>
                      <a:pt x="31274" y="126416"/>
                      <a:pt x="28871" y="125215"/>
                    </a:cubicBezTo>
                    <a:lnTo>
                      <a:pt x="19863" y="122212"/>
                    </a:lnTo>
                    <a:cubicBezTo>
                      <a:pt x="12656" y="119810"/>
                      <a:pt x="6651" y="113804"/>
                      <a:pt x="4849" y="105997"/>
                    </a:cubicBezTo>
                    <a:cubicBezTo>
                      <a:pt x="3048" y="95788"/>
                      <a:pt x="8453" y="86779"/>
                      <a:pt x="17461" y="83176"/>
                    </a:cubicBezTo>
                    <a:lnTo>
                      <a:pt x="27070" y="79573"/>
                    </a:lnTo>
                    <a:cubicBezTo>
                      <a:pt x="29472" y="78972"/>
                      <a:pt x="31274" y="77171"/>
                      <a:pt x="31874" y="74768"/>
                    </a:cubicBezTo>
                    <a:cubicBezTo>
                      <a:pt x="32475" y="72366"/>
                      <a:pt x="32475" y="69964"/>
                      <a:pt x="31274" y="67562"/>
                    </a:cubicBezTo>
                    <a:lnTo>
                      <a:pt x="28271" y="59154"/>
                    </a:lnTo>
                    <a:cubicBezTo>
                      <a:pt x="24667" y="52548"/>
                      <a:pt x="24667" y="44140"/>
                      <a:pt x="29472" y="37534"/>
                    </a:cubicBezTo>
                    <a:cubicBezTo>
                      <a:pt x="35477" y="29127"/>
                      <a:pt x="45687" y="26124"/>
                      <a:pt x="54695" y="30328"/>
                    </a:cubicBezTo>
                    <a:lnTo>
                      <a:pt x="64304" y="34532"/>
                    </a:lnTo>
                    <a:cubicBezTo>
                      <a:pt x="66706" y="35733"/>
                      <a:pt x="69108" y="35733"/>
                      <a:pt x="71510" y="34532"/>
                    </a:cubicBezTo>
                    <a:cubicBezTo>
                      <a:pt x="73913" y="33331"/>
                      <a:pt x="75714" y="31529"/>
                      <a:pt x="76315" y="29127"/>
                    </a:cubicBezTo>
                    <a:lnTo>
                      <a:pt x="79318" y="18917"/>
                    </a:lnTo>
                    <a:cubicBezTo>
                      <a:pt x="82320" y="10510"/>
                      <a:pt x="89527" y="5105"/>
                      <a:pt x="98535" y="4504"/>
                    </a:cubicBezTo>
                    <a:cubicBezTo>
                      <a:pt x="107543" y="4504"/>
                      <a:pt x="115351" y="9309"/>
                      <a:pt x="118353" y="17716"/>
                    </a:cubicBezTo>
                    <a:lnTo>
                      <a:pt x="121957" y="27325"/>
                    </a:lnTo>
                    <a:cubicBezTo>
                      <a:pt x="122557" y="29727"/>
                      <a:pt x="124359" y="31529"/>
                      <a:pt x="126761" y="32129"/>
                    </a:cubicBezTo>
                    <a:cubicBezTo>
                      <a:pt x="129163" y="32730"/>
                      <a:pt x="131565" y="32730"/>
                      <a:pt x="133968" y="31529"/>
                    </a:cubicBezTo>
                    <a:lnTo>
                      <a:pt x="142375" y="28526"/>
                    </a:lnTo>
                    <a:cubicBezTo>
                      <a:pt x="149582" y="24923"/>
                      <a:pt x="157990" y="24923"/>
                      <a:pt x="163995" y="29727"/>
                    </a:cubicBezTo>
                    <a:cubicBezTo>
                      <a:pt x="172403" y="35733"/>
                      <a:pt x="174805" y="45942"/>
                      <a:pt x="171202" y="54950"/>
                    </a:cubicBezTo>
                    <a:lnTo>
                      <a:pt x="166998" y="63959"/>
                    </a:lnTo>
                    <a:cubicBezTo>
                      <a:pt x="165797" y="66361"/>
                      <a:pt x="165797" y="68763"/>
                      <a:pt x="166998" y="71165"/>
                    </a:cubicBezTo>
                    <a:cubicBezTo>
                      <a:pt x="168199" y="73567"/>
                      <a:pt x="170001" y="74768"/>
                      <a:pt x="172403" y="75970"/>
                    </a:cubicBezTo>
                    <a:lnTo>
                      <a:pt x="183213" y="79573"/>
                    </a:lnTo>
                    <a:cubicBezTo>
                      <a:pt x="190419" y="81975"/>
                      <a:pt x="196425" y="87981"/>
                      <a:pt x="197626" y="95187"/>
                    </a:cubicBezTo>
                    <a:cubicBezTo>
                      <a:pt x="199428" y="104796"/>
                      <a:pt x="194023" y="113804"/>
                      <a:pt x="185014" y="117408"/>
                    </a:cubicBezTo>
                    <a:lnTo>
                      <a:pt x="173003" y="121611"/>
                    </a:lnTo>
                    <a:cubicBezTo>
                      <a:pt x="170601" y="122212"/>
                      <a:pt x="168799" y="124014"/>
                      <a:pt x="168199" y="126416"/>
                    </a:cubicBezTo>
                    <a:cubicBezTo>
                      <a:pt x="167598" y="128818"/>
                      <a:pt x="167598" y="131220"/>
                      <a:pt x="168799" y="133622"/>
                    </a:cubicBezTo>
                    <a:lnTo>
                      <a:pt x="173003" y="142030"/>
                    </a:lnTo>
                    <a:cubicBezTo>
                      <a:pt x="176607" y="149237"/>
                      <a:pt x="176607" y="157644"/>
                      <a:pt x="171802" y="163650"/>
                    </a:cubicBezTo>
                    <a:cubicBezTo>
                      <a:pt x="165797" y="172058"/>
                      <a:pt x="155587" y="175060"/>
                      <a:pt x="146579" y="170856"/>
                    </a:cubicBezTo>
                    <a:lnTo>
                      <a:pt x="136970" y="167253"/>
                    </a:lnTo>
                    <a:cubicBezTo>
                      <a:pt x="134568" y="166052"/>
                      <a:pt x="132166" y="166052"/>
                      <a:pt x="129764" y="167253"/>
                    </a:cubicBezTo>
                    <a:cubicBezTo>
                      <a:pt x="127362" y="168454"/>
                      <a:pt x="125560" y="170256"/>
                      <a:pt x="124959" y="172658"/>
                    </a:cubicBezTo>
                    <a:lnTo>
                      <a:pt x="121957" y="182867"/>
                    </a:lnTo>
                    <a:cubicBezTo>
                      <a:pt x="118954" y="190675"/>
                      <a:pt x="111747" y="196680"/>
                      <a:pt x="102138" y="196680"/>
                    </a:cubicBezTo>
                    <a:cubicBezTo>
                      <a:pt x="102739" y="196680"/>
                      <a:pt x="102138" y="196680"/>
                      <a:pt x="102138" y="196680"/>
                    </a:cubicBezTo>
                    <a:close/>
                    <a:moveTo>
                      <a:pt x="71510" y="155843"/>
                    </a:moveTo>
                    <a:cubicBezTo>
                      <a:pt x="73913" y="155843"/>
                      <a:pt x="76315" y="156443"/>
                      <a:pt x="78717" y="157044"/>
                    </a:cubicBezTo>
                    <a:cubicBezTo>
                      <a:pt x="84122" y="158845"/>
                      <a:pt x="88326" y="163650"/>
                      <a:pt x="90728" y="169055"/>
                    </a:cubicBezTo>
                    <a:lnTo>
                      <a:pt x="94331" y="178664"/>
                    </a:lnTo>
                    <a:cubicBezTo>
                      <a:pt x="96133" y="184069"/>
                      <a:pt x="100937" y="184069"/>
                      <a:pt x="102739" y="184069"/>
                    </a:cubicBezTo>
                    <a:cubicBezTo>
                      <a:pt x="105742" y="184069"/>
                      <a:pt x="109345" y="182267"/>
                      <a:pt x="110546" y="178063"/>
                    </a:cubicBezTo>
                    <a:lnTo>
                      <a:pt x="113549" y="167854"/>
                    </a:lnTo>
                    <a:cubicBezTo>
                      <a:pt x="115351" y="162449"/>
                      <a:pt x="119554" y="157644"/>
                      <a:pt x="124959" y="155242"/>
                    </a:cubicBezTo>
                    <a:cubicBezTo>
                      <a:pt x="130364" y="152840"/>
                      <a:pt x="136370" y="152840"/>
                      <a:pt x="141775" y="155242"/>
                    </a:cubicBezTo>
                    <a:lnTo>
                      <a:pt x="151384" y="159446"/>
                    </a:lnTo>
                    <a:cubicBezTo>
                      <a:pt x="156188" y="161848"/>
                      <a:pt x="159791" y="158245"/>
                      <a:pt x="160992" y="157644"/>
                    </a:cubicBezTo>
                    <a:cubicBezTo>
                      <a:pt x="162794" y="155242"/>
                      <a:pt x="164596" y="151639"/>
                      <a:pt x="162193" y="147435"/>
                    </a:cubicBezTo>
                    <a:lnTo>
                      <a:pt x="157389" y="137826"/>
                    </a:lnTo>
                    <a:cubicBezTo>
                      <a:pt x="154987" y="132421"/>
                      <a:pt x="154386" y="126416"/>
                      <a:pt x="156788" y="121011"/>
                    </a:cubicBezTo>
                    <a:cubicBezTo>
                      <a:pt x="158590" y="115606"/>
                      <a:pt x="163395" y="111402"/>
                      <a:pt x="168799" y="109000"/>
                    </a:cubicBezTo>
                    <a:lnTo>
                      <a:pt x="180210" y="104796"/>
                    </a:lnTo>
                    <a:cubicBezTo>
                      <a:pt x="184414" y="102994"/>
                      <a:pt x="185615" y="99992"/>
                      <a:pt x="185615" y="96989"/>
                    </a:cubicBezTo>
                    <a:cubicBezTo>
                      <a:pt x="185615" y="95788"/>
                      <a:pt x="185014" y="90983"/>
                      <a:pt x="180210" y="89782"/>
                    </a:cubicBezTo>
                    <a:lnTo>
                      <a:pt x="168799" y="86179"/>
                    </a:lnTo>
                    <a:cubicBezTo>
                      <a:pt x="163395" y="84377"/>
                      <a:pt x="158590" y="80173"/>
                      <a:pt x="156188" y="74768"/>
                    </a:cubicBezTo>
                    <a:cubicBezTo>
                      <a:pt x="153786" y="69364"/>
                      <a:pt x="153786" y="63358"/>
                      <a:pt x="156188" y="57953"/>
                    </a:cubicBezTo>
                    <a:lnTo>
                      <a:pt x="160392" y="48344"/>
                    </a:lnTo>
                    <a:cubicBezTo>
                      <a:pt x="162193" y="44140"/>
                      <a:pt x="160392" y="40537"/>
                      <a:pt x="158590" y="38735"/>
                    </a:cubicBezTo>
                    <a:cubicBezTo>
                      <a:pt x="157389" y="37534"/>
                      <a:pt x="153786" y="34532"/>
                      <a:pt x="148981" y="37534"/>
                    </a:cubicBezTo>
                    <a:lnTo>
                      <a:pt x="139373" y="42339"/>
                    </a:lnTo>
                    <a:lnTo>
                      <a:pt x="139373" y="42339"/>
                    </a:lnTo>
                    <a:cubicBezTo>
                      <a:pt x="133968" y="44741"/>
                      <a:pt x="127962" y="45342"/>
                      <a:pt x="122557" y="42939"/>
                    </a:cubicBezTo>
                    <a:cubicBezTo>
                      <a:pt x="117152" y="41138"/>
                      <a:pt x="112948" y="36333"/>
                      <a:pt x="110546" y="30928"/>
                    </a:cubicBezTo>
                    <a:lnTo>
                      <a:pt x="106943" y="21920"/>
                    </a:lnTo>
                    <a:cubicBezTo>
                      <a:pt x="104541" y="17116"/>
                      <a:pt x="99736" y="16515"/>
                      <a:pt x="98535" y="16515"/>
                    </a:cubicBezTo>
                    <a:cubicBezTo>
                      <a:pt x="95532" y="16515"/>
                      <a:pt x="91929" y="18317"/>
                      <a:pt x="90728" y="22521"/>
                    </a:cubicBezTo>
                    <a:lnTo>
                      <a:pt x="87725" y="32730"/>
                    </a:lnTo>
                    <a:cubicBezTo>
                      <a:pt x="85924" y="38135"/>
                      <a:pt x="81720" y="42939"/>
                      <a:pt x="76315" y="45342"/>
                    </a:cubicBezTo>
                    <a:cubicBezTo>
                      <a:pt x="70910" y="47143"/>
                      <a:pt x="64904" y="47143"/>
                      <a:pt x="59499" y="45342"/>
                    </a:cubicBezTo>
                    <a:lnTo>
                      <a:pt x="49891" y="40537"/>
                    </a:lnTo>
                    <a:cubicBezTo>
                      <a:pt x="44486" y="38735"/>
                      <a:pt x="40882" y="41738"/>
                      <a:pt x="40282" y="42939"/>
                    </a:cubicBezTo>
                    <a:cubicBezTo>
                      <a:pt x="37880" y="44741"/>
                      <a:pt x="36678" y="48344"/>
                      <a:pt x="38480" y="52548"/>
                    </a:cubicBezTo>
                    <a:lnTo>
                      <a:pt x="43285" y="62157"/>
                    </a:lnTo>
                    <a:cubicBezTo>
                      <a:pt x="45687" y="67562"/>
                      <a:pt x="46287" y="73567"/>
                      <a:pt x="43885" y="78972"/>
                    </a:cubicBezTo>
                    <a:cubicBezTo>
                      <a:pt x="41483" y="84377"/>
                      <a:pt x="37279" y="88581"/>
                      <a:pt x="31874" y="90983"/>
                    </a:cubicBezTo>
                    <a:lnTo>
                      <a:pt x="22866" y="94587"/>
                    </a:lnTo>
                    <a:cubicBezTo>
                      <a:pt x="18662" y="95788"/>
                      <a:pt x="16860" y="99992"/>
                      <a:pt x="16860" y="102994"/>
                    </a:cubicBezTo>
                    <a:cubicBezTo>
                      <a:pt x="16860" y="104195"/>
                      <a:pt x="17461" y="109000"/>
                      <a:pt x="22866" y="110801"/>
                    </a:cubicBezTo>
                    <a:lnTo>
                      <a:pt x="33075" y="113804"/>
                    </a:lnTo>
                    <a:cubicBezTo>
                      <a:pt x="38480" y="115606"/>
                      <a:pt x="43285" y="119810"/>
                      <a:pt x="45687" y="125215"/>
                    </a:cubicBezTo>
                    <a:cubicBezTo>
                      <a:pt x="48089" y="130620"/>
                      <a:pt x="48089" y="136625"/>
                      <a:pt x="45687" y="142030"/>
                    </a:cubicBezTo>
                    <a:lnTo>
                      <a:pt x="40882" y="151639"/>
                    </a:lnTo>
                    <a:cubicBezTo>
                      <a:pt x="39081" y="155843"/>
                      <a:pt x="40882" y="159446"/>
                      <a:pt x="42684" y="161248"/>
                    </a:cubicBezTo>
                    <a:cubicBezTo>
                      <a:pt x="43885" y="162449"/>
                      <a:pt x="47488" y="165452"/>
                      <a:pt x="52293" y="162449"/>
                    </a:cubicBezTo>
                    <a:lnTo>
                      <a:pt x="61902" y="157644"/>
                    </a:lnTo>
                    <a:cubicBezTo>
                      <a:pt x="64904" y="156443"/>
                      <a:pt x="67907" y="155843"/>
                      <a:pt x="71510" y="155843"/>
                    </a:cubicBezTo>
                    <a:close/>
                    <a:moveTo>
                      <a:pt x="136370" y="34532"/>
                    </a:moveTo>
                    <a:lnTo>
                      <a:pt x="136370" y="34532"/>
                    </a:lnTo>
                    <a:lnTo>
                      <a:pt x="136370" y="34532"/>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33FB1D-DCCD-4E69-94AC-008B2E06875A}"/>
                  </a:ext>
                </a:extLst>
              </p:cNvPr>
              <p:cNvSpPr/>
              <p:nvPr/>
            </p:nvSpPr>
            <p:spPr>
              <a:xfrm>
                <a:off x="9983242" y="1873150"/>
                <a:ext cx="78072" cy="78072"/>
              </a:xfrm>
              <a:custGeom>
                <a:avLst/>
                <a:gdLst>
                  <a:gd name="connsiteX0" fmla="*/ 40537 w 78071"/>
                  <a:gd name="connsiteY0" fmla="*/ 76570 h 78071"/>
                  <a:gd name="connsiteX1" fmla="*/ 4504 w 78071"/>
                  <a:gd name="connsiteY1" fmla="*/ 40537 h 78071"/>
                  <a:gd name="connsiteX2" fmla="*/ 40537 w 78071"/>
                  <a:gd name="connsiteY2" fmla="*/ 4504 h 78071"/>
                  <a:gd name="connsiteX3" fmla="*/ 76570 w 78071"/>
                  <a:gd name="connsiteY3" fmla="*/ 40537 h 78071"/>
                  <a:gd name="connsiteX4" fmla="*/ 40537 w 78071"/>
                  <a:gd name="connsiteY4" fmla="*/ 76570 h 78071"/>
                  <a:gd name="connsiteX5" fmla="*/ 40537 w 78071"/>
                  <a:gd name="connsiteY5" fmla="*/ 16515 h 78071"/>
                  <a:gd name="connsiteX6" fmla="*/ 16515 w 78071"/>
                  <a:gd name="connsiteY6" fmla="*/ 40537 h 78071"/>
                  <a:gd name="connsiteX7" fmla="*/ 40537 w 78071"/>
                  <a:gd name="connsiteY7" fmla="*/ 64559 h 78071"/>
                  <a:gd name="connsiteX8" fmla="*/ 64559 w 78071"/>
                  <a:gd name="connsiteY8" fmla="*/ 40537 h 78071"/>
                  <a:gd name="connsiteX9" fmla="*/ 40537 w 78071"/>
                  <a:gd name="connsiteY9" fmla="*/ 16515 h 7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071" h="78071">
                    <a:moveTo>
                      <a:pt x="40537" y="76570"/>
                    </a:moveTo>
                    <a:cubicBezTo>
                      <a:pt x="20719" y="76570"/>
                      <a:pt x="4504" y="60355"/>
                      <a:pt x="4504" y="40537"/>
                    </a:cubicBezTo>
                    <a:cubicBezTo>
                      <a:pt x="4504" y="20719"/>
                      <a:pt x="20719" y="4504"/>
                      <a:pt x="40537" y="4504"/>
                    </a:cubicBezTo>
                    <a:cubicBezTo>
                      <a:pt x="60355" y="4504"/>
                      <a:pt x="76570" y="20719"/>
                      <a:pt x="76570" y="40537"/>
                    </a:cubicBezTo>
                    <a:cubicBezTo>
                      <a:pt x="76570" y="60355"/>
                      <a:pt x="60355" y="76570"/>
                      <a:pt x="40537" y="76570"/>
                    </a:cubicBezTo>
                    <a:close/>
                    <a:moveTo>
                      <a:pt x="40537" y="16515"/>
                    </a:moveTo>
                    <a:cubicBezTo>
                      <a:pt x="27325" y="16515"/>
                      <a:pt x="16515" y="27325"/>
                      <a:pt x="16515" y="40537"/>
                    </a:cubicBezTo>
                    <a:cubicBezTo>
                      <a:pt x="16515" y="53749"/>
                      <a:pt x="27325" y="64559"/>
                      <a:pt x="40537" y="64559"/>
                    </a:cubicBezTo>
                    <a:cubicBezTo>
                      <a:pt x="53749" y="64559"/>
                      <a:pt x="64559" y="53749"/>
                      <a:pt x="64559" y="40537"/>
                    </a:cubicBezTo>
                    <a:cubicBezTo>
                      <a:pt x="64559" y="27325"/>
                      <a:pt x="53749" y="16515"/>
                      <a:pt x="40537" y="16515"/>
                    </a:cubicBezTo>
                    <a:close/>
                  </a:path>
                </a:pathLst>
              </a:custGeom>
              <a:grpFill/>
              <a:ln w="9525" cap="flat">
                <a:noFill/>
                <a:prstDash val="solid"/>
                <a:miter/>
              </a:ln>
            </p:spPr>
            <p:txBody>
              <a:bodyPr rtlCol="0" anchor="ctr"/>
              <a:lstStyle/>
              <a:p>
                <a:endParaRPr lang="en-US"/>
              </a:p>
            </p:txBody>
          </p:sp>
        </p:grpSp>
      </p:grpSp>
      <p:grpSp>
        <p:nvGrpSpPr>
          <p:cNvPr id="19" name="Group 18">
            <a:extLst>
              <a:ext uri="{FF2B5EF4-FFF2-40B4-BE49-F238E27FC236}">
                <a16:creationId xmlns:a16="http://schemas.microsoft.com/office/drawing/2014/main" id="{537D0AD6-8677-467F-83CA-13371FAFEFA6}"/>
              </a:ext>
            </a:extLst>
          </p:cNvPr>
          <p:cNvGrpSpPr/>
          <p:nvPr/>
        </p:nvGrpSpPr>
        <p:grpSpPr>
          <a:xfrm>
            <a:off x="7610279" y="1460600"/>
            <a:ext cx="219392" cy="219410"/>
            <a:chOff x="7610279" y="1500705"/>
            <a:chExt cx="219392" cy="219410"/>
          </a:xfrm>
        </p:grpSpPr>
        <p:sp>
          <p:nvSpPr>
            <p:cNvPr id="45" name="Freeform: Shape 44">
              <a:extLst>
                <a:ext uri="{FF2B5EF4-FFF2-40B4-BE49-F238E27FC236}">
                  <a16:creationId xmlns:a16="http://schemas.microsoft.com/office/drawing/2014/main" id="{1A3CA9B4-C6B3-446A-BD6F-A45E53EF3E01}"/>
                </a:ext>
              </a:extLst>
            </p:cNvPr>
            <p:cNvSpPr/>
            <p:nvPr/>
          </p:nvSpPr>
          <p:spPr>
            <a:xfrm>
              <a:off x="7610279" y="1500705"/>
              <a:ext cx="219392" cy="219410"/>
            </a:xfrm>
            <a:custGeom>
              <a:avLst/>
              <a:gdLst>
                <a:gd name="connsiteX0" fmla="*/ 419397 w 838729"/>
                <a:gd name="connsiteY0" fmla="*/ 0 h 838795"/>
                <a:gd name="connsiteX1" fmla="*/ 775692 w 838729"/>
                <a:gd name="connsiteY1" fmla="*/ 197941 h 838795"/>
                <a:gd name="connsiteX2" fmla="*/ 800993 w 838729"/>
                <a:gd name="connsiteY2" fmla="*/ 109239 h 838795"/>
                <a:gd name="connsiteX3" fmla="*/ 817066 w 838729"/>
                <a:gd name="connsiteY3" fmla="*/ 95250 h 838795"/>
                <a:gd name="connsiteX4" fmla="*/ 825207 w 838729"/>
                <a:gd name="connsiteY4" fmla="*/ 95892 h 838795"/>
                <a:gd name="connsiteX5" fmla="*/ 837902 w 838729"/>
                <a:gd name="connsiteY5" fmla="*/ 119657 h 838795"/>
                <a:gd name="connsiteX6" fmla="*/ 799802 w 838729"/>
                <a:gd name="connsiteY6" fmla="*/ 253007 h 838795"/>
                <a:gd name="connsiteX7" fmla="*/ 799710 w 838729"/>
                <a:gd name="connsiteY7" fmla="*/ 253325 h 838795"/>
                <a:gd name="connsiteX8" fmla="*/ 775989 w 838729"/>
                <a:gd name="connsiteY8" fmla="*/ 266104 h 838795"/>
                <a:gd name="connsiteX9" fmla="*/ 642639 w 838729"/>
                <a:gd name="connsiteY9" fmla="*/ 228004 h 838795"/>
                <a:gd name="connsiteX10" fmla="*/ 642634 w 838729"/>
                <a:gd name="connsiteY10" fmla="*/ 228003 h 838795"/>
                <a:gd name="connsiteX11" fmla="*/ 629689 w 838729"/>
                <a:gd name="connsiteY11" fmla="*/ 204337 h 838795"/>
                <a:gd name="connsiteX12" fmla="*/ 653355 w 838729"/>
                <a:gd name="connsiteY12" fmla="*/ 191393 h 838795"/>
                <a:gd name="connsiteX13" fmla="*/ 742057 w 838729"/>
                <a:gd name="connsiteY13" fmla="*/ 216693 h 838795"/>
                <a:gd name="connsiteX14" fmla="*/ 419397 w 838729"/>
                <a:gd name="connsiteY14" fmla="*/ 38695 h 838795"/>
                <a:gd name="connsiteX15" fmla="*/ 38695 w 838729"/>
                <a:gd name="connsiteY15" fmla="*/ 419397 h 838795"/>
                <a:gd name="connsiteX16" fmla="*/ 419397 w 838729"/>
                <a:gd name="connsiteY16" fmla="*/ 800100 h 838795"/>
                <a:gd name="connsiteX17" fmla="*/ 745926 w 838729"/>
                <a:gd name="connsiteY17" fmla="*/ 619125 h 838795"/>
                <a:gd name="connsiteX18" fmla="*/ 772418 w 838729"/>
                <a:gd name="connsiteY18" fmla="*/ 612576 h 838795"/>
                <a:gd name="connsiteX19" fmla="*/ 778668 w 838729"/>
                <a:gd name="connsiteY19" fmla="*/ 639068 h 838795"/>
                <a:gd name="connsiteX20" fmla="*/ 419397 w 838729"/>
                <a:gd name="connsiteY20" fmla="*/ 838795 h 838795"/>
                <a:gd name="connsiteX21" fmla="*/ 0 w 838729"/>
                <a:gd name="connsiteY21" fmla="*/ 419397 h 838795"/>
                <a:gd name="connsiteX22" fmla="*/ 419397 w 838729"/>
                <a:gd name="connsiteY22" fmla="*/ 0 h 83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8729" h="838795">
                  <a:moveTo>
                    <a:pt x="419397" y="0"/>
                  </a:moveTo>
                  <a:cubicBezTo>
                    <a:pt x="569401" y="0"/>
                    <a:pt x="701566" y="79224"/>
                    <a:pt x="775692" y="197941"/>
                  </a:cubicBezTo>
                  <a:lnTo>
                    <a:pt x="800993" y="109239"/>
                  </a:lnTo>
                  <a:cubicBezTo>
                    <a:pt x="802998" y="101736"/>
                    <a:pt x="809357" y="96201"/>
                    <a:pt x="817066" y="95250"/>
                  </a:cubicBezTo>
                  <a:cubicBezTo>
                    <a:pt x="819794" y="94873"/>
                    <a:pt x="822572" y="95092"/>
                    <a:pt x="825207" y="95892"/>
                  </a:cubicBezTo>
                  <a:cubicBezTo>
                    <a:pt x="835275" y="98949"/>
                    <a:pt x="840959" y="109589"/>
                    <a:pt x="837902" y="119657"/>
                  </a:cubicBezTo>
                  <a:lnTo>
                    <a:pt x="799802" y="253007"/>
                  </a:lnTo>
                  <a:cubicBezTo>
                    <a:pt x="799772" y="253114"/>
                    <a:pt x="799741" y="253220"/>
                    <a:pt x="799710" y="253325"/>
                  </a:cubicBezTo>
                  <a:cubicBezTo>
                    <a:pt x="796688" y="263404"/>
                    <a:pt x="786068" y="269126"/>
                    <a:pt x="775989" y="266104"/>
                  </a:cubicBezTo>
                  <a:lnTo>
                    <a:pt x="642639" y="228004"/>
                  </a:lnTo>
                  <a:cubicBezTo>
                    <a:pt x="642638" y="228004"/>
                    <a:pt x="642636" y="228003"/>
                    <a:pt x="642634" y="228003"/>
                  </a:cubicBezTo>
                  <a:cubicBezTo>
                    <a:pt x="632524" y="225042"/>
                    <a:pt x="626729" y="214447"/>
                    <a:pt x="629689" y="204337"/>
                  </a:cubicBezTo>
                  <a:cubicBezTo>
                    <a:pt x="632650" y="194227"/>
                    <a:pt x="643245" y="188432"/>
                    <a:pt x="653355" y="191393"/>
                  </a:cubicBezTo>
                  <a:lnTo>
                    <a:pt x="742057" y="216693"/>
                  </a:lnTo>
                  <a:cubicBezTo>
                    <a:pt x="674591" y="109724"/>
                    <a:pt x="555391" y="38695"/>
                    <a:pt x="419397" y="38695"/>
                  </a:cubicBezTo>
                  <a:cubicBezTo>
                    <a:pt x="208751" y="38695"/>
                    <a:pt x="38695" y="208751"/>
                    <a:pt x="38695" y="419397"/>
                  </a:cubicBezTo>
                  <a:cubicBezTo>
                    <a:pt x="38695" y="630044"/>
                    <a:pt x="208751" y="800100"/>
                    <a:pt x="419397" y="800100"/>
                  </a:cubicBezTo>
                  <a:cubicBezTo>
                    <a:pt x="557128" y="800100"/>
                    <a:pt x="679023" y="728211"/>
                    <a:pt x="745926" y="619125"/>
                  </a:cubicBezTo>
                  <a:cubicBezTo>
                    <a:pt x="751163" y="610565"/>
                    <a:pt x="763858" y="607339"/>
                    <a:pt x="772418" y="612576"/>
                  </a:cubicBezTo>
                  <a:cubicBezTo>
                    <a:pt x="780977" y="617812"/>
                    <a:pt x="783905" y="630508"/>
                    <a:pt x="778668" y="639068"/>
                  </a:cubicBezTo>
                  <a:cubicBezTo>
                    <a:pt x="704894" y="759357"/>
                    <a:pt x="570464" y="838795"/>
                    <a:pt x="419397" y="838795"/>
                  </a:cubicBezTo>
                  <a:cubicBezTo>
                    <a:pt x="188160" y="838795"/>
                    <a:pt x="0" y="650634"/>
                    <a:pt x="0" y="419397"/>
                  </a:cubicBezTo>
                  <a:cubicBezTo>
                    <a:pt x="0" y="188160"/>
                    <a:pt x="188160" y="0"/>
                    <a:pt x="41939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50" name="Graphic 42">
              <a:extLst>
                <a:ext uri="{FF2B5EF4-FFF2-40B4-BE49-F238E27FC236}">
                  <a16:creationId xmlns:a16="http://schemas.microsoft.com/office/drawing/2014/main" id="{BD84C637-A714-43EF-9421-BADD7C2C442E}"/>
                </a:ext>
              </a:extLst>
            </p:cNvPr>
            <p:cNvSpPr/>
            <p:nvPr/>
          </p:nvSpPr>
          <p:spPr>
            <a:xfrm>
              <a:off x="7687836" y="1550722"/>
              <a:ext cx="64278" cy="119376"/>
            </a:xfrm>
            <a:custGeom>
              <a:avLst/>
              <a:gdLst>
                <a:gd name="connsiteX0" fmla="*/ 377135 w 466725"/>
                <a:gd name="connsiteY0" fmla="*/ 640944 h 866775"/>
                <a:gd name="connsiteX1" fmla="*/ 275471 w 466725"/>
                <a:gd name="connsiteY1" fmla="*/ 698596 h 866775"/>
                <a:gd name="connsiteX2" fmla="*/ 275471 w 466725"/>
                <a:gd name="connsiteY2" fmla="*/ 486526 h 866775"/>
                <a:gd name="connsiteX3" fmla="*/ 313830 w 466725"/>
                <a:gd name="connsiteY3" fmla="*/ 501975 h 866775"/>
                <a:gd name="connsiteX4" fmla="*/ 391077 w 466725"/>
                <a:gd name="connsiteY4" fmla="*/ 580955 h 866775"/>
                <a:gd name="connsiteX5" fmla="*/ 377135 w 466725"/>
                <a:gd name="connsiteY5" fmla="*/ 640944 h 866775"/>
                <a:gd name="connsiteX6" fmla="*/ 377135 w 466725"/>
                <a:gd name="connsiteY6" fmla="*/ 640944 h 866775"/>
                <a:gd name="connsiteX7" fmla="*/ 377135 w 466725"/>
                <a:gd name="connsiteY7" fmla="*/ 640944 h 866775"/>
                <a:gd name="connsiteX8" fmla="*/ 200108 w 466725"/>
                <a:gd name="connsiteY8" fmla="*/ 384108 h 866775"/>
                <a:gd name="connsiteX9" fmla="*/ 161748 w 466725"/>
                <a:gd name="connsiteY9" fmla="*/ 369487 h 866775"/>
                <a:gd name="connsiteX10" fmla="*/ 84502 w 466725"/>
                <a:gd name="connsiteY10" fmla="*/ 290583 h 866775"/>
                <a:gd name="connsiteX11" fmla="*/ 98444 w 466725"/>
                <a:gd name="connsiteY11" fmla="*/ 230519 h 866775"/>
                <a:gd name="connsiteX12" fmla="*/ 200108 w 466725"/>
                <a:gd name="connsiteY12" fmla="*/ 173092 h 866775"/>
                <a:gd name="connsiteX13" fmla="*/ 200108 w 466725"/>
                <a:gd name="connsiteY13" fmla="*/ 384108 h 866775"/>
                <a:gd name="connsiteX14" fmla="*/ 200108 w 466725"/>
                <a:gd name="connsiteY14" fmla="*/ 384108 h 866775"/>
                <a:gd name="connsiteX15" fmla="*/ 347367 w 466725"/>
                <a:gd name="connsiteY15" fmla="*/ 434525 h 866775"/>
                <a:gd name="connsiteX16" fmla="*/ 276450 w 466725"/>
                <a:gd name="connsiteY16" fmla="*/ 407319 h 866775"/>
                <a:gd name="connsiteX17" fmla="*/ 275471 w 466725"/>
                <a:gd name="connsiteY17" fmla="*/ 407093 h 866775"/>
                <a:gd name="connsiteX18" fmla="*/ 275471 w 466725"/>
                <a:gd name="connsiteY18" fmla="*/ 395864 h 866775"/>
                <a:gd name="connsiteX19" fmla="*/ 275471 w 466725"/>
                <a:gd name="connsiteY19" fmla="*/ 172942 h 866775"/>
                <a:gd name="connsiteX20" fmla="*/ 396804 w 466725"/>
                <a:gd name="connsiteY20" fmla="*/ 247927 h 866775"/>
                <a:gd name="connsiteX21" fmla="*/ 405019 w 466725"/>
                <a:gd name="connsiteY21" fmla="*/ 258780 h 866775"/>
                <a:gd name="connsiteX22" fmla="*/ 447071 w 466725"/>
                <a:gd name="connsiteY22" fmla="*/ 265562 h 866775"/>
                <a:gd name="connsiteX23" fmla="*/ 464631 w 466725"/>
                <a:gd name="connsiteY23" fmla="*/ 215220 h 866775"/>
                <a:gd name="connsiteX24" fmla="*/ 275471 w 466725"/>
                <a:gd name="connsiteY24" fmla="*/ 96750 h 866775"/>
                <a:gd name="connsiteX25" fmla="*/ 275471 w 466725"/>
                <a:gd name="connsiteY25" fmla="*/ 44825 h 866775"/>
                <a:gd name="connsiteX26" fmla="*/ 237789 w 466725"/>
                <a:gd name="connsiteY26" fmla="*/ 7144 h 866775"/>
                <a:gd name="connsiteX27" fmla="*/ 200108 w 466725"/>
                <a:gd name="connsiteY27" fmla="*/ 44825 h 866775"/>
                <a:gd name="connsiteX28" fmla="*/ 200108 w 466725"/>
                <a:gd name="connsiteY28" fmla="*/ 96599 h 866775"/>
                <a:gd name="connsiteX29" fmla="*/ 36722 w 466725"/>
                <a:gd name="connsiteY29" fmla="*/ 187185 h 866775"/>
                <a:gd name="connsiteX30" fmla="*/ 11400 w 466725"/>
                <a:gd name="connsiteY30" fmla="*/ 309046 h 866775"/>
                <a:gd name="connsiteX31" fmla="*/ 128137 w 466725"/>
                <a:gd name="connsiteY31" fmla="*/ 437012 h 866775"/>
                <a:gd name="connsiteX32" fmla="*/ 198525 w 466725"/>
                <a:gd name="connsiteY32" fmla="*/ 463992 h 866775"/>
                <a:gd name="connsiteX33" fmla="*/ 200108 w 466725"/>
                <a:gd name="connsiteY33" fmla="*/ 464444 h 866775"/>
                <a:gd name="connsiteX34" fmla="*/ 200108 w 466725"/>
                <a:gd name="connsiteY34" fmla="*/ 475598 h 866775"/>
                <a:gd name="connsiteX35" fmla="*/ 200108 w 466725"/>
                <a:gd name="connsiteY35" fmla="*/ 698596 h 866775"/>
                <a:gd name="connsiteX36" fmla="*/ 78774 w 466725"/>
                <a:gd name="connsiteY36" fmla="*/ 623610 h 866775"/>
                <a:gd name="connsiteX37" fmla="*/ 70560 w 466725"/>
                <a:gd name="connsiteY37" fmla="*/ 612683 h 866775"/>
                <a:gd name="connsiteX38" fmla="*/ 28507 w 466725"/>
                <a:gd name="connsiteY38" fmla="*/ 605975 h 866775"/>
                <a:gd name="connsiteX39" fmla="*/ 10948 w 466725"/>
                <a:gd name="connsiteY39" fmla="*/ 656242 h 866775"/>
                <a:gd name="connsiteX40" fmla="*/ 200108 w 466725"/>
                <a:gd name="connsiteY40" fmla="*/ 774712 h 866775"/>
                <a:gd name="connsiteX41" fmla="*/ 200108 w 466725"/>
                <a:gd name="connsiteY41" fmla="*/ 826712 h 866775"/>
                <a:gd name="connsiteX42" fmla="*/ 237789 w 466725"/>
                <a:gd name="connsiteY42" fmla="*/ 864394 h 866775"/>
                <a:gd name="connsiteX43" fmla="*/ 275471 w 466725"/>
                <a:gd name="connsiteY43" fmla="*/ 826712 h 866775"/>
                <a:gd name="connsiteX44" fmla="*/ 275471 w 466725"/>
                <a:gd name="connsiteY44" fmla="*/ 773808 h 866775"/>
                <a:gd name="connsiteX45" fmla="*/ 438781 w 466725"/>
                <a:gd name="connsiteY45" fmla="*/ 684277 h 866775"/>
                <a:gd name="connsiteX46" fmla="*/ 464103 w 466725"/>
                <a:gd name="connsiteY46" fmla="*/ 562416 h 866775"/>
                <a:gd name="connsiteX47" fmla="*/ 347367 w 466725"/>
                <a:gd name="connsiteY47" fmla="*/ 434525 h 866775"/>
                <a:gd name="connsiteX48" fmla="*/ 347367 w 466725"/>
                <a:gd name="connsiteY48" fmla="*/ 434525 h 866775"/>
                <a:gd name="connsiteX49" fmla="*/ 347367 w 466725"/>
                <a:gd name="connsiteY49" fmla="*/ 43452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6725" h="866775">
                  <a:moveTo>
                    <a:pt x="377135" y="640944"/>
                  </a:moveTo>
                  <a:cubicBezTo>
                    <a:pt x="355883" y="671164"/>
                    <a:pt x="319181" y="691060"/>
                    <a:pt x="275471" y="698596"/>
                  </a:cubicBezTo>
                  <a:lnTo>
                    <a:pt x="275471" y="486526"/>
                  </a:lnTo>
                  <a:cubicBezTo>
                    <a:pt x="288810" y="491123"/>
                    <a:pt x="301697" y="495946"/>
                    <a:pt x="313830" y="501975"/>
                  </a:cubicBezTo>
                  <a:cubicBezTo>
                    <a:pt x="355506" y="522700"/>
                    <a:pt x="383616" y="551488"/>
                    <a:pt x="391077" y="580955"/>
                  </a:cubicBezTo>
                  <a:cubicBezTo>
                    <a:pt x="396126" y="600851"/>
                    <a:pt x="391529" y="620520"/>
                    <a:pt x="377135" y="640944"/>
                  </a:cubicBezTo>
                  <a:lnTo>
                    <a:pt x="377135" y="640944"/>
                  </a:lnTo>
                  <a:lnTo>
                    <a:pt x="377135" y="640944"/>
                  </a:lnTo>
                  <a:close/>
                  <a:moveTo>
                    <a:pt x="200108" y="384108"/>
                  </a:moveTo>
                  <a:cubicBezTo>
                    <a:pt x="187070" y="379586"/>
                    <a:pt x="173656" y="375441"/>
                    <a:pt x="161748" y="369487"/>
                  </a:cubicBezTo>
                  <a:cubicBezTo>
                    <a:pt x="120148" y="348838"/>
                    <a:pt x="91963" y="319974"/>
                    <a:pt x="84502" y="290583"/>
                  </a:cubicBezTo>
                  <a:cubicBezTo>
                    <a:pt x="79452" y="270612"/>
                    <a:pt x="83974" y="251017"/>
                    <a:pt x="98444" y="230519"/>
                  </a:cubicBezTo>
                  <a:cubicBezTo>
                    <a:pt x="119696" y="200374"/>
                    <a:pt x="156548" y="180704"/>
                    <a:pt x="200108" y="173092"/>
                  </a:cubicBezTo>
                  <a:lnTo>
                    <a:pt x="200108" y="384108"/>
                  </a:lnTo>
                  <a:lnTo>
                    <a:pt x="200108" y="384108"/>
                  </a:lnTo>
                  <a:close/>
                  <a:moveTo>
                    <a:pt x="347367" y="434525"/>
                  </a:moveTo>
                  <a:cubicBezTo>
                    <a:pt x="323552" y="422618"/>
                    <a:pt x="299662" y="414856"/>
                    <a:pt x="276450" y="407319"/>
                  </a:cubicBezTo>
                  <a:lnTo>
                    <a:pt x="275471" y="407093"/>
                  </a:lnTo>
                  <a:lnTo>
                    <a:pt x="275471" y="395864"/>
                  </a:lnTo>
                  <a:lnTo>
                    <a:pt x="275471" y="172942"/>
                  </a:lnTo>
                  <a:cubicBezTo>
                    <a:pt x="331993" y="181684"/>
                    <a:pt x="378039" y="208965"/>
                    <a:pt x="396804" y="247927"/>
                  </a:cubicBezTo>
                  <a:cubicBezTo>
                    <a:pt x="398839" y="252148"/>
                    <a:pt x="401778" y="255690"/>
                    <a:pt x="405019" y="258780"/>
                  </a:cubicBezTo>
                  <a:cubicBezTo>
                    <a:pt x="416022" y="269255"/>
                    <a:pt x="432602" y="272496"/>
                    <a:pt x="447071" y="265562"/>
                  </a:cubicBezTo>
                  <a:cubicBezTo>
                    <a:pt x="465837" y="256519"/>
                    <a:pt x="473674" y="233985"/>
                    <a:pt x="464631" y="215220"/>
                  </a:cubicBezTo>
                  <a:cubicBezTo>
                    <a:pt x="433883" y="151162"/>
                    <a:pt x="361685" y="106924"/>
                    <a:pt x="275471" y="96750"/>
                  </a:cubicBezTo>
                  <a:lnTo>
                    <a:pt x="275471" y="44825"/>
                  </a:lnTo>
                  <a:cubicBezTo>
                    <a:pt x="275471" y="23950"/>
                    <a:pt x="258665" y="7144"/>
                    <a:pt x="237789" y="7144"/>
                  </a:cubicBezTo>
                  <a:cubicBezTo>
                    <a:pt x="216989" y="7144"/>
                    <a:pt x="200108" y="23950"/>
                    <a:pt x="200108" y="44825"/>
                  </a:cubicBezTo>
                  <a:lnTo>
                    <a:pt x="200108" y="96599"/>
                  </a:lnTo>
                  <a:cubicBezTo>
                    <a:pt x="131528" y="105492"/>
                    <a:pt x="71690" y="137521"/>
                    <a:pt x="36722" y="187185"/>
                  </a:cubicBezTo>
                  <a:cubicBezTo>
                    <a:pt x="9742" y="225620"/>
                    <a:pt x="1000" y="267748"/>
                    <a:pt x="11400" y="309046"/>
                  </a:cubicBezTo>
                  <a:cubicBezTo>
                    <a:pt x="24438" y="360519"/>
                    <a:pt x="65887" y="405963"/>
                    <a:pt x="128137" y="437012"/>
                  </a:cubicBezTo>
                  <a:cubicBezTo>
                    <a:pt x="151876" y="448769"/>
                    <a:pt x="175540" y="456531"/>
                    <a:pt x="198525" y="463992"/>
                  </a:cubicBezTo>
                  <a:lnTo>
                    <a:pt x="200108" y="464444"/>
                  </a:lnTo>
                  <a:lnTo>
                    <a:pt x="200108" y="475598"/>
                  </a:lnTo>
                  <a:lnTo>
                    <a:pt x="200108" y="698596"/>
                  </a:lnTo>
                  <a:cubicBezTo>
                    <a:pt x="143586" y="689779"/>
                    <a:pt x="97539" y="662497"/>
                    <a:pt x="78774" y="623610"/>
                  </a:cubicBezTo>
                  <a:cubicBezTo>
                    <a:pt x="76739" y="619314"/>
                    <a:pt x="73800" y="615772"/>
                    <a:pt x="70560" y="612683"/>
                  </a:cubicBezTo>
                  <a:cubicBezTo>
                    <a:pt x="59557" y="602358"/>
                    <a:pt x="42977" y="599117"/>
                    <a:pt x="28507" y="605975"/>
                  </a:cubicBezTo>
                  <a:cubicBezTo>
                    <a:pt x="9742" y="614943"/>
                    <a:pt x="1904" y="637477"/>
                    <a:pt x="10948" y="656242"/>
                  </a:cubicBezTo>
                  <a:cubicBezTo>
                    <a:pt x="41696" y="720376"/>
                    <a:pt x="113893" y="764538"/>
                    <a:pt x="200108" y="774712"/>
                  </a:cubicBezTo>
                  <a:lnTo>
                    <a:pt x="200108" y="826712"/>
                  </a:lnTo>
                  <a:cubicBezTo>
                    <a:pt x="200108" y="847513"/>
                    <a:pt x="216989" y="864394"/>
                    <a:pt x="237789" y="864394"/>
                  </a:cubicBezTo>
                  <a:cubicBezTo>
                    <a:pt x="258665" y="864394"/>
                    <a:pt x="275471" y="847513"/>
                    <a:pt x="275471" y="826712"/>
                  </a:cubicBezTo>
                  <a:lnTo>
                    <a:pt x="275471" y="773808"/>
                  </a:lnTo>
                  <a:cubicBezTo>
                    <a:pt x="343975" y="764840"/>
                    <a:pt x="403889" y="733941"/>
                    <a:pt x="438781" y="684277"/>
                  </a:cubicBezTo>
                  <a:cubicBezTo>
                    <a:pt x="465837" y="645918"/>
                    <a:pt x="474579" y="603790"/>
                    <a:pt x="464103" y="562416"/>
                  </a:cubicBezTo>
                  <a:cubicBezTo>
                    <a:pt x="451066" y="510943"/>
                    <a:pt x="409691" y="465499"/>
                    <a:pt x="347367" y="434525"/>
                  </a:cubicBezTo>
                  <a:lnTo>
                    <a:pt x="347367" y="434525"/>
                  </a:lnTo>
                  <a:lnTo>
                    <a:pt x="347367" y="434525"/>
                  </a:lnTo>
                  <a:close/>
                </a:path>
              </a:pathLst>
            </a:custGeom>
            <a:solidFill>
              <a:schemeClr val="tx1"/>
            </a:solidFill>
            <a:ln w="9525" cap="flat">
              <a:noFill/>
              <a:prstDash val="solid"/>
              <a:miter/>
            </a:ln>
          </p:spPr>
          <p:txBody>
            <a:bodyPr rtlCol="0" anchor="ctr"/>
            <a:lstStyle/>
            <a:p>
              <a:endParaRPr lang="en-US"/>
            </a:p>
          </p:txBody>
        </p:sp>
      </p:grpSp>
      <p:sp>
        <p:nvSpPr>
          <p:cNvPr id="40" name="TextBox 39">
            <a:extLst>
              <a:ext uri="{FF2B5EF4-FFF2-40B4-BE49-F238E27FC236}">
                <a16:creationId xmlns:a16="http://schemas.microsoft.com/office/drawing/2014/main" id="{F68C9356-6A07-49FB-BCFC-4F1720B801A1}"/>
              </a:ext>
            </a:extLst>
          </p:cNvPr>
          <p:cNvSpPr txBox="1"/>
          <p:nvPr/>
        </p:nvSpPr>
        <p:spPr>
          <a:xfrm>
            <a:off x="7412063" y="4585984"/>
            <a:ext cx="2121651" cy="246221"/>
          </a:xfrm>
          <a:prstGeom prst="rect">
            <a:avLst/>
          </a:prstGeom>
        </p:spPr>
        <p:txBody>
          <a:bodyPr vert="horz" wrap="square" lIns="0" tIns="0" rIns="0" bIns="0" rtlCol="0" anchor="t">
            <a:noAutofit/>
          </a:bodyPr>
          <a:lstStyle/>
          <a:p>
            <a:pPr marL="114300" indent="-114300">
              <a:spcAft>
                <a:spcPts val="200"/>
              </a:spcAft>
              <a:buFont typeface="Arial" panose="020B0604020202020204" pitchFamily="34" charset="0"/>
              <a:buChar char="•"/>
            </a:pPr>
            <a:endParaRPr lang="en-US" sz="800" dirty="0">
              <a:cs typeface="Segoe UI Semibold" panose="020B0702040204020203" pitchFamily="34" charset="0"/>
            </a:endParaRPr>
          </a:p>
        </p:txBody>
      </p:sp>
    </p:spTree>
    <p:extLst>
      <p:ext uri="{BB962C8B-B14F-4D97-AF65-F5344CB8AC3E}">
        <p14:creationId xmlns:p14="http://schemas.microsoft.com/office/powerpoint/2010/main" val="3775104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3AA4A17-662E-4281-AF71-08A89E2D5A1C}"/>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5" name="think-cell Slide" r:id="rId6" imgW="378" imgH="377" progId="TCLayout.ActiveDocument.1">
                  <p:embed/>
                </p:oleObj>
              </mc:Choice>
              <mc:Fallback>
                <p:oleObj name="think-cell Slide" r:id="rId6" imgW="378" imgH="377" progId="TCLayout.ActiveDocument.1">
                  <p:embed/>
                  <p:pic>
                    <p:nvPicPr>
                      <p:cNvPr id="9" name="Object 8" hidden="1">
                        <a:extLst>
                          <a:ext uri="{FF2B5EF4-FFF2-40B4-BE49-F238E27FC236}">
                            <a16:creationId xmlns:a16="http://schemas.microsoft.com/office/drawing/2014/main" id="{63AA4A17-662E-4281-AF71-08A89E2D5A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FC5054-03BA-4C4A-9E42-5E20A906E928}"/>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sz="3200" dirty="0"/>
              <a:t>Azure Hybrid Benefits and Reserved VM Instances</a:t>
            </a:r>
          </a:p>
        </p:txBody>
      </p:sp>
      <p:sp>
        <p:nvSpPr>
          <p:cNvPr id="6" name="Text Placeholder 5">
            <a:extLst>
              <a:ext uri="{FF2B5EF4-FFF2-40B4-BE49-F238E27FC236}">
                <a16:creationId xmlns:a16="http://schemas.microsoft.com/office/drawing/2014/main" id="{9D9FADCA-1A2A-4909-A589-9658274B033A}"/>
              </a:ext>
            </a:extLst>
          </p:cNvPr>
          <p:cNvSpPr>
            <a:spLocks noGrp="1"/>
          </p:cNvSpPr>
          <p:nvPr>
            <p:ph type="body" sz="quarter" idx="12"/>
          </p:nvPr>
        </p:nvSpPr>
        <p:spPr/>
        <p:txBody>
          <a:bodyPr/>
          <a:lstStyle/>
          <a:p>
            <a:r>
              <a:rPr lang="en-US"/>
              <a:t>Lower-cost VMs for dedicated periods</a:t>
            </a:r>
            <a:endParaRPr lang="en-US" dirty="0"/>
          </a:p>
        </p:txBody>
      </p:sp>
      <p:sp>
        <p:nvSpPr>
          <p:cNvPr id="25" name="Slide Number Placeholder 24">
            <a:extLst>
              <a:ext uri="{FF2B5EF4-FFF2-40B4-BE49-F238E27FC236}">
                <a16:creationId xmlns:a16="http://schemas.microsoft.com/office/drawing/2014/main" id="{DBBC0C3A-752F-4BF5-B8AB-29B30D5CE1F5}"/>
              </a:ext>
            </a:extLst>
          </p:cNvPr>
          <p:cNvSpPr>
            <a:spLocks noGrp="1"/>
          </p:cNvSpPr>
          <p:nvPr>
            <p:ph type="sldNum" sz="quarter" idx="4"/>
          </p:nvPr>
        </p:nvSpPr>
        <p:spPr>
          <a:xfrm>
            <a:off x="11331014" y="6389590"/>
            <a:ext cx="761998" cy="193618"/>
          </a:xfrm>
        </p:spPr>
        <p:txBody>
          <a:bodyPr/>
          <a:lstStyle/>
          <a:p>
            <a:fld id="{FAADACFB-7C71-4E89-89D2-7BBA40B7BFA9}" type="slidenum">
              <a:rPr lang="en-US" smtClean="0"/>
              <a:pPr/>
              <a:t>16</a:t>
            </a:fld>
            <a:endParaRPr lang="en-US" dirty="0"/>
          </a:p>
        </p:txBody>
      </p:sp>
      <p:sp>
        <p:nvSpPr>
          <p:cNvPr id="15" name="Text Placeholder 14"/>
          <p:cNvSpPr>
            <a:spLocks noGrp="1"/>
          </p:cNvSpPr>
          <p:nvPr>
            <p:ph type="body" sz="quarter" idx="13"/>
          </p:nvPr>
        </p:nvSpPr>
        <p:spPr>
          <a:xfrm>
            <a:off x="227073" y="1419224"/>
            <a:ext cx="6228591" cy="5057775"/>
          </a:xfrm>
        </p:spPr>
        <p:txBody>
          <a:bodyPr/>
          <a:lstStyle/>
          <a:p>
            <a:pPr lvl="0"/>
            <a:r>
              <a:rPr lang="en-US" dirty="0"/>
              <a:t>What are Azure Reserved Instance (RI) VMs</a:t>
            </a:r>
          </a:p>
          <a:p>
            <a:pPr lvl="1"/>
            <a:r>
              <a:rPr lang="en-US" dirty="0"/>
              <a:t>Allows customers to save money by pre-paying for one-year or three-years of continuous compute capacity</a:t>
            </a:r>
          </a:p>
          <a:p>
            <a:pPr lvl="1"/>
            <a:r>
              <a:rPr lang="en-US" dirty="0"/>
              <a:t>Up to 73% saving with the combination of Azure Hybrid Benefit for Windows Server and 3-year Azure Reserved Instance</a:t>
            </a:r>
          </a:p>
          <a:p>
            <a:pPr lvl="1"/>
            <a:r>
              <a:rPr lang="en-US" dirty="0"/>
              <a:t>Reserved Instances provide a billing discount and do not affect the runtime state of virtual machines</a:t>
            </a:r>
          </a:p>
          <a:p>
            <a:pPr lvl="0"/>
            <a:r>
              <a:rPr lang="en-US" dirty="0"/>
              <a:t>When customers should use RI</a:t>
            </a:r>
          </a:p>
          <a:p>
            <a:pPr lvl="1"/>
            <a:r>
              <a:rPr lang="en-US" dirty="0"/>
              <a:t>If customers have virtual machines that run for long periods of time, purchasing a Azure RI is likely the most cost-effective option</a:t>
            </a:r>
          </a:p>
          <a:p>
            <a:pPr lvl="1"/>
            <a:r>
              <a:rPr lang="en-US" dirty="0"/>
              <a:t>Customers can save even more if this is combined with</a:t>
            </a:r>
            <a:br>
              <a:rPr lang="en-US" dirty="0"/>
            </a:br>
            <a:r>
              <a:rPr lang="en-US" dirty="0">
                <a:hlinkClick r:id="rId8"/>
              </a:rPr>
              <a:t>Azure Hybrid Benefit</a:t>
            </a:r>
            <a:endParaRPr lang="en-US" dirty="0"/>
          </a:p>
          <a:p>
            <a:pPr lvl="0"/>
            <a:r>
              <a:rPr lang="en-US" dirty="0"/>
              <a:t>How to access</a:t>
            </a:r>
          </a:p>
          <a:p>
            <a:pPr lvl="1"/>
            <a:r>
              <a:rPr lang="en-US" dirty="0">
                <a:hlinkClick r:id="rId9"/>
              </a:rPr>
              <a:t>Introduction to RI</a:t>
            </a:r>
            <a:endParaRPr lang="en-US" dirty="0"/>
          </a:p>
          <a:p>
            <a:pPr lvl="1"/>
            <a:r>
              <a:rPr lang="en-US" dirty="0">
                <a:hlinkClick r:id="rId10"/>
              </a:rPr>
              <a:t>Purchase link</a:t>
            </a:r>
            <a:r>
              <a:rPr lang="en-US" dirty="0"/>
              <a:t> (Azure subscription required)</a:t>
            </a:r>
          </a:p>
          <a:p>
            <a:pPr lvl="1"/>
            <a:r>
              <a:rPr lang="en-US" dirty="0">
                <a:hlinkClick r:id="rId11"/>
              </a:rPr>
              <a:t>Program details</a:t>
            </a:r>
            <a:endParaRPr lang="en-US" dirty="0"/>
          </a:p>
        </p:txBody>
      </p:sp>
      <p:graphicFrame>
        <p:nvGraphicFramePr>
          <p:cNvPr id="24" name="Content Placeholder 4">
            <a:extLst>
              <a:ext uri="{FF2B5EF4-FFF2-40B4-BE49-F238E27FC236}">
                <a16:creationId xmlns:a16="http://schemas.microsoft.com/office/drawing/2014/main" id="{10B5CBF5-25FA-48A5-AE1B-656D9506C9C8}"/>
              </a:ext>
            </a:extLst>
          </p:cNvPr>
          <p:cNvGraphicFramePr>
            <a:graphicFrameLocks/>
          </p:cNvGraphicFramePr>
          <p:nvPr>
            <p:extLst>
              <p:ext uri="{D42A27DB-BD31-4B8C-83A1-F6EECF244321}">
                <p14:modId xmlns:p14="http://schemas.microsoft.com/office/powerpoint/2010/main" val="1548289651"/>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5AD4ED32-6B9C-4E85-ABD5-C7F71AC24D68}"/>
              </a:ext>
            </a:extLst>
          </p:cNvPr>
          <p:cNvPicPr>
            <a:picLocks noChangeAspect="1"/>
          </p:cNvPicPr>
          <p:nvPr/>
        </p:nvPicPr>
        <p:blipFill>
          <a:blip r:embed="rId12"/>
          <a:stretch>
            <a:fillRect/>
          </a:stretch>
        </p:blipFill>
        <p:spPr>
          <a:xfrm>
            <a:off x="6596747" y="2066544"/>
            <a:ext cx="5368180" cy="3005853"/>
          </a:xfrm>
          <a:prstGeom prst="rect">
            <a:avLst/>
          </a:prstGeom>
        </p:spPr>
      </p:pic>
    </p:spTree>
    <p:extLst>
      <p:ext uri="{BB962C8B-B14F-4D97-AF65-F5344CB8AC3E}">
        <p14:creationId xmlns:p14="http://schemas.microsoft.com/office/powerpoint/2010/main" val="35510945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00C74C1D-3534-4FDF-A096-24AC191A65C7}"/>
              </a:ext>
            </a:extLst>
          </p:cNvPr>
          <p:cNvGraphicFramePr>
            <a:graphicFrameLocks noChangeAspect="1"/>
          </p:cNvGraphicFramePr>
          <p:nvPr>
            <p:custDataLst>
              <p:tags r:id="rId2"/>
            </p:custDataLst>
            <p:extLst>
              <p:ext uri="{D42A27DB-BD31-4B8C-83A1-F6EECF244321}">
                <p14:modId xmlns:p14="http://schemas.microsoft.com/office/powerpoint/2010/main" val="2304184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9" name="think-cell Slide" r:id="rId5" imgW="378" imgH="377" progId="TCLayout.ActiveDocument.1">
                  <p:embed/>
                </p:oleObj>
              </mc:Choice>
              <mc:Fallback>
                <p:oleObj name="think-cell Slide" r:id="rId5" imgW="378" imgH="377" progId="TCLayout.ActiveDocument.1">
                  <p:embed/>
                  <p:pic>
                    <p:nvPicPr>
                      <p:cNvPr id="12" name="Object 11" hidden="1">
                        <a:extLst>
                          <a:ext uri="{FF2B5EF4-FFF2-40B4-BE49-F238E27FC236}">
                            <a16:creationId xmlns:a16="http://schemas.microsoft.com/office/drawing/2014/main" id="{00C74C1D-3534-4FDF-A096-24AC191A65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677CAE9-296E-4E1C-B437-967A6E3BDE7E}"/>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dirty="0"/>
              <a:t>Customer Microsoft Licensing Benefits</a:t>
            </a:r>
          </a:p>
        </p:txBody>
      </p:sp>
      <p:sp>
        <p:nvSpPr>
          <p:cNvPr id="5" name="Text Placeholder 4">
            <a:extLst>
              <a:ext uri="{FF2B5EF4-FFF2-40B4-BE49-F238E27FC236}">
                <a16:creationId xmlns:a16="http://schemas.microsoft.com/office/drawing/2014/main" id="{0EBAED50-12B0-4E2F-B866-D3A46CB4F2F2}"/>
              </a:ext>
            </a:extLst>
          </p:cNvPr>
          <p:cNvSpPr>
            <a:spLocks noGrp="1"/>
          </p:cNvSpPr>
          <p:nvPr>
            <p:ph type="body" sz="quarter" idx="12"/>
          </p:nvPr>
        </p:nvSpPr>
        <p:spPr/>
        <p:txBody>
          <a:bodyPr/>
          <a:lstStyle/>
          <a:p>
            <a:r>
              <a:rPr lang="en-US" spc="-30" dirty="0"/>
              <a:t>Customer benefits that Partners can leverage for migrations</a:t>
            </a:r>
          </a:p>
        </p:txBody>
      </p:sp>
      <p:sp>
        <p:nvSpPr>
          <p:cNvPr id="20" name="Rectangle 19">
            <a:extLst>
              <a:ext uri="{FF2B5EF4-FFF2-40B4-BE49-F238E27FC236}">
                <a16:creationId xmlns:a16="http://schemas.microsoft.com/office/drawing/2014/main" id="{3B30AB9A-8C4B-4DAD-9185-C2D0251670A3}"/>
              </a:ext>
            </a:extLst>
          </p:cNvPr>
          <p:cNvSpPr/>
          <p:nvPr/>
        </p:nvSpPr>
        <p:spPr>
          <a:xfrm>
            <a:off x="303213" y="1419225"/>
            <a:ext cx="5702300" cy="511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a:r>
              <a:rPr lang="en-US" sz="2000" b="1" dirty="0"/>
              <a:t>Azure Hybrid Benefit</a:t>
            </a:r>
          </a:p>
        </p:txBody>
      </p:sp>
      <p:sp>
        <p:nvSpPr>
          <p:cNvPr id="21" name="Rectangle 20">
            <a:extLst>
              <a:ext uri="{FF2B5EF4-FFF2-40B4-BE49-F238E27FC236}">
                <a16:creationId xmlns:a16="http://schemas.microsoft.com/office/drawing/2014/main" id="{9FE3A54C-8A18-45FB-9DFF-95CD86E60E4F}"/>
              </a:ext>
            </a:extLst>
          </p:cNvPr>
          <p:cNvSpPr/>
          <p:nvPr/>
        </p:nvSpPr>
        <p:spPr>
          <a:xfrm>
            <a:off x="6183313" y="1419225"/>
            <a:ext cx="5702300" cy="511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a:r>
              <a:rPr lang="en-US" sz="2000" b="1" dirty="0"/>
              <a:t>Deployment Planning Services (DPS)</a:t>
            </a:r>
          </a:p>
        </p:txBody>
      </p:sp>
      <p:sp>
        <p:nvSpPr>
          <p:cNvPr id="22" name="Rectangle 21">
            <a:extLst>
              <a:ext uri="{FF2B5EF4-FFF2-40B4-BE49-F238E27FC236}">
                <a16:creationId xmlns:a16="http://schemas.microsoft.com/office/drawing/2014/main" id="{953E677D-E3BB-4AA2-8D7A-DD5C7193D4E2}"/>
              </a:ext>
            </a:extLst>
          </p:cNvPr>
          <p:cNvSpPr/>
          <p:nvPr/>
        </p:nvSpPr>
        <p:spPr>
          <a:xfrm>
            <a:off x="303213" y="1930400"/>
            <a:ext cx="5702300" cy="454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spcAft>
                <a:spcPts val="200"/>
              </a:spcAft>
            </a:pPr>
            <a:r>
              <a:rPr lang="en-US" dirty="0">
                <a:solidFill>
                  <a:schemeClr val="tx1"/>
                </a:solidFill>
              </a:rPr>
              <a:t>Customers with Software Assurance can use their:</a:t>
            </a:r>
          </a:p>
          <a:p>
            <a:pPr marL="342900" lvl="1" indent="-228600">
              <a:spcAft>
                <a:spcPts val="600"/>
              </a:spcAft>
              <a:buFont typeface="Arial" panose="020B0604020202020204" pitchFamily="34" charset="0"/>
              <a:buChar char="•"/>
            </a:pPr>
            <a:r>
              <a:rPr lang="en-US" sz="1600" dirty="0">
                <a:solidFill>
                  <a:schemeClr val="tx1"/>
                </a:solidFill>
              </a:rPr>
              <a:t>On-premises Windows Server Licenses to run Windows virtual machines on Azure at up to 49% reduced cost</a:t>
            </a:r>
          </a:p>
          <a:p>
            <a:pPr marL="342900" lvl="1" indent="-228600">
              <a:spcAft>
                <a:spcPts val="600"/>
              </a:spcAft>
              <a:buFont typeface="Arial" panose="020B0604020202020204" pitchFamily="34" charset="0"/>
              <a:buChar char="•"/>
            </a:pPr>
            <a:r>
              <a:rPr lang="en-US" sz="1600" dirty="0">
                <a:solidFill>
                  <a:schemeClr val="tx1"/>
                </a:solidFill>
              </a:rPr>
              <a:t>SQL Server Licenses to run Azure SQL database at an up to 30% reduced cost or to run SQL Server in virtual machines</a:t>
            </a:r>
          </a:p>
          <a:p>
            <a:pPr>
              <a:spcBef>
                <a:spcPts val="600"/>
              </a:spcBef>
              <a:spcAft>
                <a:spcPts val="200"/>
              </a:spcAft>
            </a:pPr>
            <a:r>
              <a:rPr lang="en-US" dirty="0">
                <a:solidFill>
                  <a:schemeClr val="tx1"/>
                </a:solidFill>
              </a:rPr>
              <a:t>Allows customers to maximize their current investment in Software Assurance </a:t>
            </a:r>
          </a:p>
          <a:p>
            <a:pPr>
              <a:spcBef>
                <a:spcPts val="600"/>
              </a:spcBef>
              <a:spcAft>
                <a:spcPts val="200"/>
              </a:spcAft>
            </a:pPr>
            <a:r>
              <a:rPr lang="en-US" dirty="0">
                <a:solidFill>
                  <a:schemeClr val="tx1"/>
                </a:solidFill>
              </a:rPr>
              <a:t>Combined with </a:t>
            </a:r>
            <a:r>
              <a:rPr lang="en-US" dirty="0">
                <a:solidFill>
                  <a:schemeClr val="tx1"/>
                </a:solidFill>
                <a:hlinkClick r:id="rId7"/>
              </a:rPr>
              <a:t>Azure Reserved Instances</a:t>
            </a:r>
            <a:r>
              <a:rPr lang="en-US" dirty="0">
                <a:solidFill>
                  <a:schemeClr val="tx1"/>
                </a:solidFill>
              </a:rPr>
              <a:t> customers can save up to 82% compared with on premises Windows Server costs</a:t>
            </a:r>
            <a:endParaRPr lang="en-US" dirty="0">
              <a:solidFill>
                <a:schemeClr val="tx1"/>
              </a:solidFill>
              <a:hlinkClick r:id="rId8"/>
            </a:endParaRPr>
          </a:p>
          <a:p>
            <a:pPr marL="0" lvl="1">
              <a:spcBef>
                <a:spcPts val="1200"/>
              </a:spcBef>
              <a:spcAft>
                <a:spcPts val="200"/>
              </a:spcAft>
            </a:pPr>
            <a:r>
              <a:rPr lang="en-US" dirty="0">
                <a:solidFill>
                  <a:schemeClr val="tx1"/>
                </a:solidFill>
                <a:hlinkClick r:id="rId8"/>
              </a:rPr>
              <a:t>Program description</a:t>
            </a:r>
            <a:endParaRPr lang="en-US" dirty="0">
              <a:solidFill>
                <a:schemeClr val="tx1"/>
              </a:solidFill>
            </a:endParaRPr>
          </a:p>
          <a:p>
            <a:pPr>
              <a:spcBef>
                <a:spcPts val="600"/>
              </a:spcBef>
              <a:spcAft>
                <a:spcPts val="200"/>
              </a:spcAft>
            </a:pPr>
            <a:r>
              <a:rPr lang="en-US" dirty="0">
                <a:solidFill>
                  <a:schemeClr val="tx1"/>
                </a:solidFill>
                <a:hlinkClick r:id="rId9"/>
              </a:rPr>
              <a:t>Using AHB for Windows Server</a:t>
            </a:r>
            <a:endParaRPr lang="en-US" dirty="0">
              <a:solidFill>
                <a:schemeClr val="tx1"/>
              </a:solidFill>
            </a:endParaRPr>
          </a:p>
        </p:txBody>
      </p:sp>
      <p:sp>
        <p:nvSpPr>
          <p:cNvPr id="23" name="Rectangle 22">
            <a:extLst>
              <a:ext uri="{FF2B5EF4-FFF2-40B4-BE49-F238E27FC236}">
                <a16:creationId xmlns:a16="http://schemas.microsoft.com/office/drawing/2014/main" id="{A5C3E8BD-A2B1-47AF-99F7-D5D0B1717E22}"/>
              </a:ext>
            </a:extLst>
          </p:cNvPr>
          <p:cNvSpPr/>
          <p:nvPr/>
        </p:nvSpPr>
        <p:spPr>
          <a:xfrm>
            <a:off x="6183313" y="1930400"/>
            <a:ext cx="5702300" cy="4546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lvl="1">
              <a:spcBef>
                <a:spcPts val="600"/>
              </a:spcBef>
              <a:spcAft>
                <a:spcPts val="200"/>
              </a:spcAft>
              <a:buNone/>
            </a:pPr>
            <a:r>
              <a:rPr lang="en-US" dirty="0">
                <a:solidFill>
                  <a:schemeClr val="tx1"/>
                </a:solidFill>
              </a:rPr>
              <a:t>Customers with Software Assurance can use their DPS benefits to pay for partner services moving to Azure. Partners need to enroll to be able to to provide DPS services</a:t>
            </a:r>
          </a:p>
          <a:p>
            <a:pPr marL="342900" lvl="1" indent="-228600">
              <a:spcBef>
                <a:spcPts val="300"/>
              </a:spcBef>
              <a:spcAft>
                <a:spcPts val="600"/>
              </a:spcAft>
              <a:buFont typeface="Arial" panose="020B0604020202020204" pitchFamily="34" charset="0"/>
              <a:buChar char="•"/>
            </a:pPr>
            <a:r>
              <a:rPr lang="en-US" sz="1600" dirty="0">
                <a:solidFill>
                  <a:schemeClr val="tx1"/>
                </a:solidFill>
              </a:rPr>
              <a:t>Customers qualify for the credits through EA purchases</a:t>
            </a:r>
          </a:p>
          <a:p>
            <a:pPr marL="342900" lvl="1" indent="-228600">
              <a:spcBef>
                <a:spcPts val="300"/>
              </a:spcBef>
              <a:spcAft>
                <a:spcPts val="200"/>
              </a:spcAft>
              <a:buFont typeface="Arial" panose="020B0604020202020204" pitchFamily="34" charset="0"/>
              <a:buChar char="•"/>
            </a:pPr>
            <a:r>
              <a:rPr lang="en-US" sz="1600" dirty="0">
                <a:solidFill>
                  <a:schemeClr val="tx1"/>
                </a:solidFill>
              </a:rPr>
              <a:t>Customers get expert partner guidance to to create a detailed plan to migrate to Azure, whether infrastructure, data, or apps</a:t>
            </a:r>
          </a:p>
          <a:p>
            <a:pPr lvl="0">
              <a:spcBef>
                <a:spcPts val="1200"/>
              </a:spcBef>
              <a:spcAft>
                <a:spcPts val="200"/>
              </a:spcAft>
            </a:pPr>
            <a:r>
              <a:rPr lang="en-US" dirty="0">
                <a:solidFill>
                  <a:schemeClr val="tx1"/>
                </a:solidFill>
                <a:hlinkClick r:id="rId10"/>
              </a:rPr>
              <a:t>Partner program description</a:t>
            </a:r>
            <a:endParaRPr lang="en-US" dirty="0">
              <a:solidFill>
                <a:schemeClr val="tx1"/>
              </a:solidFill>
            </a:endParaRPr>
          </a:p>
          <a:p>
            <a:pPr lvl="0">
              <a:spcBef>
                <a:spcPts val="600"/>
              </a:spcBef>
              <a:spcAft>
                <a:spcPts val="200"/>
              </a:spcAft>
            </a:pPr>
            <a:r>
              <a:rPr lang="en-US" dirty="0">
                <a:solidFill>
                  <a:schemeClr val="tx1"/>
                </a:solidFill>
              </a:rPr>
              <a:t>Partners need to ensure they are enrolled </a:t>
            </a:r>
            <a:r>
              <a:rPr lang="en-US" dirty="0">
                <a:solidFill>
                  <a:schemeClr val="tx1"/>
                </a:solidFill>
                <a:hlinkClick r:id="rId11"/>
              </a:rPr>
              <a:t>here</a:t>
            </a:r>
            <a:endParaRPr lang="en-US" dirty="0">
              <a:solidFill>
                <a:schemeClr val="tx1"/>
              </a:solidFill>
            </a:endParaRPr>
          </a:p>
        </p:txBody>
      </p:sp>
      <p:sp>
        <p:nvSpPr>
          <p:cNvPr id="25" name="Slide Number Placeholder 24">
            <a:extLst>
              <a:ext uri="{FF2B5EF4-FFF2-40B4-BE49-F238E27FC236}">
                <a16:creationId xmlns:a16="http://schemas.microsoft.com/office/drawing/2014/main" id="{766995C4-AD00-4D2A-A089-6EE732B1E34F}"/>
              </a:ext>
            </a:extLst>
          </p:cNvPr>
          <p:cNvSpPr>
            <a:spLocks noGrp="1"/>
          </p:cNvSpPr>
          <p:nvPr>
            <p:ph type="sldNum" sz="quarter" idx="4"/>
          </p:nvPr>
        </p:nvSpPr>
        <p:spPr/>
        <p:txBody>
          <a:bodyPr/>
          <a:lstStyle/>
          <a:p>
            <a:pPr defTabSz="1087896"/>
            <a:fld id="{FAADACFB-7C71-4E89-89D2-7BBA40B7BFA9}" type="slidenum">
              <a:rPr lang="en-US" smtClean="0">
                <a:solidFill>
                  <a:srgbClr val="505050"/>
                </a:solidFill>
              </a:rPr>
              <a:pPr defTabSz="1087896"/>
              <a:t>17</a:t>
            </a:fld>
            <a:endParaRPr lang="en-US" dirty="0">
              <a:solidFill>
                <a:srgbClr val="505050"/>
              </a:solidFill>
            </a:endParaRPr>
          </a:p>
        </p:txBody>
      </p:sp>
      <p:graphicFrame>
        <p:nvGraphicFramePr>
          <p:cNvPr id="11" name="Content Placeholder 4">
            <a:extLst>
              <a:ext uri="{FF2B5EF4-FFF2-40B4-BE49-F238E27FC236}">
                <a16:creationId xmlns:a16="http://schemas.microsoft.com/office/drawing/2014/main" id="{2C54354F-9E69-C34A-81F0-A6A99EF296B8}"/>
              </a:ext>
            </a:extLst>
          </p:cNvPr>
          <p:cNvGraphicFramePr>
            <a:graphicFrameLocks/>
          </p:cNvGraphicFramePr>
          <p:nvPr>
            <p:extLst>
              <p:ext uri="{D42A27DB-BD31-4B8C-83A1-F6EECF244321}">
                <p14:modId xmlns:p14="http://schemas.microsoft.com/office/powerpoint/2010/main" val="488773422"/>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049912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500D315-9FBF-43C1-BDB3-BAE50E2DA7D1}"/>
              </a:ext>
            </a:extLst>
          </p:cNvPr>
          <p:cNvGraphicFramePr>
            <a:graphicFrameLocks noChangeAspect="1"/>
          </p:cNvGraphicFramePr>
          <p:nvPr>
            <p:custDataLst>
              <p:tags r:id="rId2"/>
            </p:custDataLst>
            <p:extLst>
              <p:ext uri="{D42A27DB-BD31-4B8C-83A1-F6EECF244321}">
                <p14:modId xmlns:p14="http://schemas.microsoft.com/office/powerpoint/2010/main" val="1868698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3"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7500D315-9FBF-43C1-BDB3-BAE50E2DA7D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A259352-7BDE-4719-9AD4-3E41A269B74D}"/>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Azure Database Migration Assistant</a:t>
            </a:r>
            <a:endParaRPr lang="en-US" dirty="0"/>
          </a:p>
        </p:txBody>
      </p:sp>
      <p:sp>
        <p:nvSpPr>
          <p:cNvPr id="5" name="Text Placeholder 4">
            <a:extLst>
              <a:ext uri="{FF2B5EF4-FFF2-40B4-BE49-F238E27FC236}">
                <a16:creationId xmlns:a16="http://schemas.microsoft.com/office/drawing/2014/main" id="{4CFB8E8A-05C6-40E8-926B-8ED11F8E3B5C}"/>
              </a:ext>
            </a:extLst>
          </p:cNvPr>
          <p:cNvSpPr>
            <a:spLocks noGrp="1"/>
          </p:cNvSpPr>
          <p:nvPr>
            <p:ph type="body" sz="quarter" idx="12"/>
          </p:nvPr>
        </p:nvSpPr>
        <p:spPr/>
        <p:txBody>
          <a:bodyPr/>
          <a:lstStyle/>
          <a:p>
            <a:r>
              <a:rPr lang="en-US"/>
              <a:t>Detecting compatibility issues impacting migration to Azure SQL Database</a:t>
            </a:r>
            <a:endParaRPr lang="en-US" dirty="0"/>
          </a:p>
        </p:txBody>
      </p:sp>
      <p:sp>
        <p:nvSpPr>
          <p:cNvPr id="21" name="Slide Number Placeholder 20">
            <a:extLst>
              <a:ext uri="{FF2B5EF4-FFF2-40B4-BE49-F238E27FC236}">
                <a16:creationId xmlns:a16="http://schemas.microsoft.com/office/drawing/2014/main" id="{61D8E318-614E-4488-A298-0A0B86A090B7}"/>
              </a:ext>
            </a:extLst>
          </p:cNvPr>
          <p:cNvSpPr>
            <a:spLocks noGrp="1"/>
          </p:cNvSpPr>
          <p:nvPr>
            <p:ph type="sldNum" sz="quarter" idx="4"/>
          </p:nvPr>
        </p:nvSpPr>
        <p:spPr/>
        <p:txBody>
          <a:bodyPr/>
          <a:lstStyle/>
          <a:p>
            <a:fld id="{FAADACFB-7C71-4E89-89D2-7BBA40B7BFA9}" type="slidenum">
              <a:rPr lang="en-US" smtClean="0"/>
              <a:pPr/>
              <a:t>18</a:t>
            </a:fld>
            <a:endParaRPr lang="en-US" dirty="0"/>
          </a:p>
        </p:txBody>
      </p:sp>
      <p:sp>
        <p:nvSpPr>
          <p:cNvPr id="15" name="Text Placeholder 14"/>
          <p:cNvSpPr>
            <a:spLocks noGrp="1"/>
          </p:cNvSpPr>
          <p:nvPr>
            <p:ph type="body" sz="quarter" idx="13"/>
          </p:nvPr>
        </p:nvSpPr>
        <p:spPr/>
        <p:txBody>
          <a:bodyPr/>
          <a:lstStyle/>
          <a:p>
            <a:pPr lvl="0"/>
            <a:r>
              <a:rPr lang="en-US" dirty="0"/>
              <a:t>What is the tool</a:t>
            </a:r>
          </a:p>
          <a:p>
            <a:pPr lvl="1"/>
            <a:r>
              <a:rPr lang="en-US" dirty="0"/>
              <a:t>The Data Migration Assistant enables customers to upgrade to a modern data platform by analyzing and detecting compatibility issues that can impact database functionality on a new version of SQL Server. </a:t>
            </a:r>
          </a:p>
          <a:p>
            <a:pPr lvl="1"/>
            <a:r>
              <a:rPr lang="en-US" dirty="0"/>
              <a:t>It recommends performance and reliability improvements for target environments. It enables moving of schema and data, as well as uncontained objects from source server to target server.</a:t>
            </a:r>
          </a:p>
          <a:p>
            <a:pPr lvl="0"/>
            <a:r>
              <a:rPr lang="en-US" dirty="0"/>
              <a:t>When to use it</a:t>
            </a:r>
          </a:p>
          <a:p>
            <a:pPr lvl="1"/>
            <a:r>
              <a:rPr lang="en-US" dirty="0"/>
              <a:t>The Assistant is optimized for SQL Server to Azure SQL migrations</a:t>
            </a:r>
          </a:p>
          <a:p>
            <a:pPr lvl="1"/>
            <a:r>
              <a:rPr lang="en-US" dirty="0"/>
              <a:t>For large (in terms of number and size of databases) migrations, it is recommended to use the Azure Database Migration Service, which can migrate databases at scale</a:t>
            </a:r>
          </a:p>
          <a:p>
            <a:pPr lvl="0"/>
            <a:r>
              <a:rPr lang="en-US" dirty="0"/>
              <a:t>How to access</a:t>
            </a:r>
          </a:p>
          <a:p>
            <a:pPr lvl="1"/>
            <a:r>
              <a:rPr lang="en-US" dirty="0">
                <a:hlinkClick r:id="rId8"/>
              </a:rPr>
              <a:t>Tool overview and how to guide</a:t>
            </a:r>
            <a:endParaRPr lang="en-US" dirty="0"/>
          </a:p>
          <a:p>
            <a:pPr lvl="1"/>
            <a:r>
              <a:rPr lang="en-US" dirty="0"/>
              <a:t>The tool can be downloaded </a:t>
            </a:r>
            <a:r>
              <a:rPr lang="en-US" dirty="0">
                <a:hlinkClick r:id="rId9"/>
              </a:rPr>
              <a:t>here</a:t>
            </a:r>
            <a:endParaRPr lang="en-US" dirty="0"/>
          </a:p>
        </p:txBody>
      </p:sp>
      <p:graphicFrame>
        <p:nvGraphicFramePr>
          <p:cNvPr id="12" name="Content Placeholder 4">
            <a:extLst>
              <a:ext uri="{FF2B5EF4-FFF2-40B4-BE49-F238E27FC236}">
                <a16:creationId xmlns:a16="http://schemas.microsoft.com/office/drawing/2014/main" id="{2EEDC36D-6D18-42B9-B19A-F809DAB77F62}"/>
              </a:ext>
            </a:extLst>
          </p:cNvPr>
          <p:cNvGraphicFramePr>
            <a:graphicFrameLocks/>
          </p:cNvGraphicFramePr>
          <p:nvPr>
            <p:extLst>
              <p:ext uri="{D42A27DB-BD31-4B8C-83A1-F6EECF244321}">
                <p14:modId xmlns:p14="http://schemas.microsoft.com/office/powerpoint/2010/main" val="284208636"/>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73CD2D3E-FB57-504C-B0F2-42E6D3EB6CA1}"/>
              </a:ext>
            </a:extLst>
          </p:cNvPr>
          <p:cNvPicPr>
            <a:picLocks noChangeAspect="1"/>
          </p:cNvPicPr>
          <p:nvPr/>
        </p:nvPicPr>
        <p:blipFill>
          <a:blip r:embed="rId10"/>
          <a:stretch>
            <a:fillRect/>
          </a:stretch>
        </p:blipFill>
        <p:spPr>
          <a:xfrm>
            <a:off x="7656513" y="1419224"/>
            <a:ext cx="4229100" cy="2641707"/>
          </a:xfrm>
          <a:prstGeom prst="rect">
            <a:avLst/>
          </a:prstGeom>
          <a:ln w="3175">
            <a:solidFill>
              <a:schemeClr val="bg1">
                <a:lumMod val="85000"/>
              </a:schemeClr>
            </a:solidFill>
          </a:ln>
          <a:effectLst/>
        </p:spPr>
      </p:pic>
      <p:pic>
        <p:nvPicPr>
          <p:cNvPr id="3" name="Picture 2">
            <a:extLst>
              <a:ext uri="{FF2B5EF4-FFF2-40B4-BE49-F238E27FC236}">
                <a16:creationId xmlns:a16="http://schemas.microsoft.com/office/drawing/2014/main" id="{5645601E-BB17-8941-8C41-F4D9F2789255}"/>
              </a:ext>
            </a:extLst>
          </p:cNvPr>
          <p:cNvPicPr>
            <a:picLocks noChangeAspect="1"/>
          </p:cNvPicPr>
          <p:nvPr/>
        </p:nvPicPr>
        <p:blipFill>
          <a:blip r:embed="rId11"/>
          <a:stretch>
            <a:fillRect/>
          </a:stretch>
        </p:blipFill>
        <p:spPr>
          <a:xfrm>
            <a:off x="7306755" y="2524849"/>
            <a:ext cx="4229100" cy="2720310"/>
          </a:xfrm>
          <a:prstGeom prst="rect">
            <a:avLst/>
          </a:prstGeom>
          <a:ln w="3175">
            <a:solidFill>
              <a:schemeClr val="bg1">
                <a:lumMod val="85000"/>
              </a:schemeClr>
            </a:solidFill>
          </a:ln>
          <a:effectLst/>
        </p:spPr>
      </p:pic>
      <p:pic>
        <p:nvPicPr>
          <p:cNvPr id="22" name="Picture 21">
            <a:extLst>
              <a:ext uri="{FF2B5EF4-FFF2-40B4-BE49-F238E27FC236}">
                <a16:creationId xmlns:a16="http://schemas.microsoft.com/office/drawing/2014/main" id="{1D4A7368-5774-40D9-9A70-0B5D324C6C60}"/>
              </a:ext>
            </a:extLst>
          </p:cNvPr>
          <p:cNvPicPr>
            <a:picLocks noChangeAspect="1"/>
          </p:cNvPicPr>
          <p:nvPr/>
        </p:nvPicPr>
        <p:blipFill>
          <a:blip r:embed="rId12"/>
          <a:stretch>
            <a:fillRect/>
          </a:stretch>
        </p:blipFill>
        <p:spPr>
          <a:xfrm>
            <a:off x="7094156" y="3709076"/>
            <a:ext cx="4091940" cy="1844040"/>
          </a:xfrm>
          <a:prstGeom prst="rect">
            <a:avLst/>
          </a:prstGeom>
          <a:ln w="3175">
            <a:noFill/>
          </a:ln>
          <a:effectLst/>
        </p:spPr>
      </p:pic>
    </p:spTree>
    <p:extLst>
      <p:ext uri="{BB962C8B-B14F-4D97-AF65-F5344CB8AC3E}">
        <p14:creationId xmlns:p14="http://schemas.microsoft.com/office/powerpoint/2010/main" val="2499657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822C533-8895-40C4-B7FF-451F7295EA2C}"/>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7"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E822C533-8895-40C4-B7FF-451F7295EA2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56CF8B4F-44EA-4677-9ED1-9C0F514644DA}"/>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90000"/>
              </a:lnSpc>
              <a:spcBef>
                <a:spcPct val="0"/>
              </a:spcBef>
              <a:spcAft>
                <a:spcPct val="0"/>
              </a:spcAft>
              <a:buClrTx/>
              <a:buSzTx/>
              <a:buFontTx/>
              <a:buNone/>
              <a:tabLst/>
              <a:defRPr/>
            </a:pPr>
            <a:endParaRPr kumimoji="0" lang="en-IN" sz="36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Azure Database Migration – 3</a:t>
            </a:r>
            <a:r>
              <a:rPr lang="en-IN" baseline="30000" dirty="0"/>
              <a:t>rd</a:t>
            </a:r>
            <a:r>
              <a:rPr lang="en-IN" dirty="0"/>
              <a:t> Party Tools</a:t>
            </a:r>
            <a:endParaRPr lang="en-US" dirty="0"/>
          </a:p>
        </p:txBody>
      </p:sp>
      <p:sp>
        <p:nvSpPr>
          <p:cNvPr id="7" name="Text Placeholder 6">
            <a:extLst>
              <a:ext uri="{FF2B5EF4-FFF2-40B4-BE49-F238E27FC236}">
                <a16:creationId xmlns:a16="http://schemas.microsoft.com/office/drawing/2014/main" id="{A483F4BE-C8AF-4D2F-94A5-90134B877D66}"/>
              </a:ext>
            </a:extLst>
          </p:cNvPr>
          <p:cNvSpPr>
            <a:spLocks noGrp="1"/>
          </p:cNvSpPr>
          <p:nvPr>
            <p:ph type="body" sz="quarter" idx="12"/>
          </p:nvPr>
        </p:nvSpPr>
        <p:spPr/>
        <p:txBody>
          <a:bodyPr/>
          <a:lstStyle/>
          <a:p>
            <a:r>
              <a:rPr lang="en-US"/>
              <a:t>Listing of approved data migration tools </a:t>
            </a:r>
            <a:endParaRPr lang="en-US" dirty="0"/>
          </a:p>
        </p:txBody>
      </p:sp>
      <p:sp>
        <p:nvSpPr>
          <p:cNvPr id="20" name="Slide Number Placeholder 19">
            <a:extLst>
              <a:ext uri="{FF2B5EF4-FFF2-40B4-BE49-F238E27FC236}">
                <a16:creationId xmlns:a16="http://schemas.microsoft.com/office/drawing/2014/main" id="{FAB10AD6-3EAF-4A70-952E-D97CECEE799F}"/>
              </a:ext>
            </a:extLst>
          </p:cNvPr>
          <p:cNvSpPr>
            <a:spLocks noGrp="1"/>
          </p:cNvSpPr>
          <p:nvPr>
            <p:ph type="sldNum" sz="quarter" idx="4"/>
          </p:nvPr>
        </p:nvSpPr>
        <p:spPr/>
        <p:txBody>
          <a:bodyPr/>
          <a:lstStyle/>
          <a:p>
            <a:pPr lvl="0"/>
            <a:fld id="{FAADACFB-7C71-4E89-89D2-7BBA40B7BFA9}" type="slidenum">
              <a:rPr lang="en-US" noProof="0" smtClean="0"/>
              <a:pPr lvl="0"/>
              <a:t>19</a:t>
            </a:fld>
            <a:endParaRPr lang="en-US" noProof="0" dirty="0"/>
          </a:p>
        </p:txBody>
      </p:sp>
      <p:sp>
        <p:nvSpPr>
          <p:cNvPr id="15" name="Text Placeholder 14"/>
          <p:cNvSpPr>
            <a:spLocks noGrp="1"/>
          </p:cNvSpPr>
          <p:nvPr>
            <p:ph type="body" sz="quarter" idx="13"/>
          </p:nvPr>
        </p:nvSpPr>
        <p:spPr>
          <a:xfrm>
            <a:off x="227073" y="1419224"/>
            <a:ext cx="4542809" cy="5057775"/>
          </a:xfrm>
        </p:spPr>
        <p:txBody>
          <a:bodyPr/>
          <a:lstStyle/>
          <a:p>
            <a:pPr lvl="0"/>
            <a:r>
              <a:rPr lang="en-US" dirty="0"/>
              <a:t>What is it</a:t>
            </a:r>
          </a:p>
          <a:p>
            <a:pPr lvl="1"/>
            <a:r>
              <a:rPr lang="en-US" dirty="0"/>
              <a:t>Third party tools can be can be an important part of a data migration, depending on customer situation and preference</a:t>
            </a:r>
          </a:p>
          <a:p>
            <a:pPr lvl="1"/>
            <a:r>
              <a:rPr lang="en-US" dirty="0"/>
              <a:t>This list is the set of third party tools that Microsoft recommends</a:t>
            </a:r>
          </a:p>
          <a:p>
            <a:pPr lvl="0"/>
            <a:r>
              <a:rPr lang="en-US" dirty="0"/>
              <a:t>When to use it</a:t>
            </a:r>
          </a:p>
          <a:p>
            <a:pPr lvl="1"/>
            <a:r>
              <a:rPr lang="en-US" dirty="0"/>
              <a:t>Use this checklist to find the right tools for customer data migration</a:t>
            </a:r>
          </a:p>
          <a:p>
            <a:pPr lvl="0"/>
            <a:r>
              <a:rPr lang="en-US" dirty="0"/>
              <a:t>How to access</a:t>
            </a:r>
          </a:p>
          <a:p>
            <a:pPr lvl="1"/>
            <a:r>
              <a:rPr lang="en-US" dirty="0">
                <a:hlinkClick r:id="rId8"/>
              </a:rPr>
              <a:t>The list is a core part of the Data Migration Guide</a:t>
            </a:r>
            <a:endParaRPr lang="en-US" dirty="0"/>
          </a:p>
        </p:txBody>
      </p:sp>
      <p:graphicFrame>
        <p:nvGraphicFramePr>
          <p:cNvPr id="13" name="Content Placeholder 4">
            <a:extLst>
              <a:ext uri="{FF2B5EF4-FFF2-40B4-BE49-F238E27FC236}">
                <a16:creationId xmlns:a16="http://schemas.microsoft.com/office/drawing/2014/main" id="{DD4257C1-DC56-4A61-9CBD-5D638AFF99DA}"/>
              </a:ext>
            </a:extLst>
          </p:cNvPr>
          <p:cNvGraphicFramePr>
            <a:graphicFrameLocks/>
          </p:cNvGraphicFramePr>
          <p:nvPr>
            <p:extLst>
              <p:ext uri="{D42A27DB-BD31-4B8C-83A1-F6EECF244321}">
                <p14:modId xmlns:p14="http://schemas.microsoft.com/office/powerpoint/2010/main" val="2259330799"/>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3" name="Table 2">
            <a:extLst>
              <a:ext uri="{FF2B5EF4-FFF2-40B4-BE49-F238E27FC236}">
                <a16:creationId xmlns:a16="http://schemas.microsoft.com/office/drawing/2014/main" id="{A498D91B-50C3-174B-A605-9ACC41199184}"/>
              </a:ext>
            </a:extLst>
          </p:cNvPr>
          <p:cNvGraphicFramePr>
            <a:graphicFrameLocks noGrp="1"/>
          </p:cNvGraphicFramePr>
          <p:nvPr>
            <p:extLst>
              <p:ext uri="{D42A27DB-BD31-4B8C-83A1-F6EECF244321}">
                <p14:modId xmlns:p14="http://schemas.microsoft.com/office/powerpoint/2010/main" val="1569070652"/>
              </p:ext>
            </p:extLst>
          </p:nvPr>
        </p:nvGraphicFramePr>
        <p:xfrm>
          <a:off x="5081287" y="1419223"/>
          <a:ext cx="6799308" cy="5317856"/>
        </p:xfrm>
        <a:graphic>
          <a:graphicData uri="http://schemas.openxmlformats.org/drawingml/2006/table">
            <a:tbl>
              <a:tblPr>
                <a:tableStyleId>{7DF18680-E054-41AD-8BC1-D1AEF772440D}</a:tableStyleId>
              </a:tblPr>
              <a:tblGrid>
                <a:gridCol w="1381241">
                  <a:extLst>
                    <a:ext uri="{9D8B030D-6E8A-4147-A177-3AD203B41FA5}">
                      <a16:colId xmlns:a16="http://schemas.microsoft.com/office/drawing/2014/main" val="2752822056"/>
                    </a:ext>
                  </a:extLst>
                </a:gridCol>
                <a:gridCol w="5418067">
                  <a:extLst>
                    <a:ext uri="{9D8B030D-6E8A-4147-A177-3AD203B41FA5}">
                      <a16:colId xmlns:a16="http://schemas.microsoft.com/office/drawing/2014/main" val="4265569934"/>
                    </a:ext>
                  </a:extLst>
                </a:gridCol>
              </a:tblGrid>
              <a:tr h="543388">
                <a:tc>
                  <a:txBody>
                    <a:bodyPr/>
                    <a:lstStyle/>
                    <a:p>
                      <a:endParaRPr lang="en-US" sz="1100" dirty="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n-lt"/>
                          <a:cs typeface="Segoe UI" panose="020B0502040204020203" pitchFamily="34" charset="0"/>
                          <a:hlinkClick r:id="rId9"/>
                        </a:rPr>
                        <a:t>Attunity Replicate</a:t>
                      </a:r>
                      <a:r>
                        <a:rPr kumimoji="0" lang="en-US" altLang="en-US" sz="1200" b="0" i="0" u="none" strike="noStrike" cap="none" normalizeH="0" baseline="0" dirty="0">
                          <a:ln>
                            <a:noFill/>
                          </a:ln>
                          <a:solidFill>
                            <a:schemeClr val="tx1"/>
                          </a:solidFill>
                          <a:effectLst/>
                          <a:latin typeface="+mn-lt"/>
                          <a:cs typeface="Segoe UI" panose="020B0502040204020203" pitchFamily="34" charset="0"/>
                        </a:rPr>
                        <a:t> Empowers organizations to accelerate data replication across a wide range of heterogeneous databases.</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151255853"/>
                  </a:ext>
                </a:extLst>
              </a:tr>
              <a:tr h="543388">
                <a:tc>
                  <a:txBody>
                    <a:bodyPr/>
                    <a:lstStyle/>
                    <a:p>
                      <a:endParaRPr lang="en-US" sz="1100" dirty="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hlinkClick r:id="rId10"/>
                        </a:rPr>
                        <a:t>Striim</a:t>
                      </a: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rPr>
                        <a:t> Real-time platform enables companies the power of in-memory streaming data integration and intelligence into Azure.</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174138659"/>
                  </a:ext>
                </a:extLst>
              </a:tr>
              <a:tr h="307132">
                <a:tc>
                  <a:txBody>
                    <a:bodyPr/>
                    <a:lstStyle/>
                    <a:p>
                      <a:endParaRPr lang="en-US" sz="1100" dirty="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hlinkClick r:id="rId11"/>
                        </a:rPr>
                        <a:t>Ispirer</a:t>
                      </a: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rPr>
                        <a:t> Offers migration tools and services for Microsoft SQL Server and others.</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094643262"/>
                  </a:ext>
                </a:extLst>
              </a:tr>
              <a:tr h="543388">
                <a:tc>
                  <a:txBody>
                    <a:bodyPr/>
                    <a:lstStyle/>
                    <a:p>
                      <a:endParaRPr lang="en-US" sz="110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hlinkClick r:id="rId12"/>
                        </a:rPr>
                        <a:t>Datometry Hyper-Q</a:t>
                      </a:r>
                      <a:r>
                        <a:rPr kumimoji="0" lang="en-IN" sz="1200" b="0" i="0" u="none" strike="noStrike" kern="1200" cap="none" normalizeH="0" baseline="0" dirty="0">
                          <a:ln>
                            <a:noFill/>
                          </a:ln>
                          <a:solidFill>
                            <a:schemeClr val="tx1"/>
                          </a:solidFill>
                          <a:effectLst/>
                          <a:latin typeface="+mn-lt"/>
                          <a:ea typeface="+mn-ea"/>
                          <a:cs typeface="Segoe UI" panose="020B0502040204020203" pitchFamily="34" charset="0"/>
                        </a:rPr>
                        <a:t>: simplifies how enterprises manage existing, and develop new applications on cloud databases.</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48712698"/>
                  </a:ext>
                </a:extLst>
              </a:tr>
              <a:tr h="543388">
                <a:tc>
                  <a:txBody>
                    <a:bodyPr/>
                    <a:lstStyle/>
                    <a:p>
                      <a:endParaRPr lang="en-US" sz="110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3"/>
                        </a:rPr>
                        <a:t>Morphis Transformer</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helps with transforming an application into a new language; or modernize into a multi-tier architecture.</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3287134928"/>
                  </a:ext>
                </a:extLst>
              </a:tr>
              <a:tr h="543388">
                <a:tc>
                  <a:txBody>
                    <a:bodyPr/>
                    <a:lstStyle/>
                    <a:p>
                      <a:endParaRPr lang="en-US" sz="110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4"/>
                        </a:rPr>
                        <a:t>Corent</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 </a:t>
                      </a:r>
                      <a:r>
                        <a:rPr kumimoji="0" lang="en-US" sz="1200" b="0" i="0" u="none" strike="noStrike" kern="1200" cap="none" normalizeH="0" baseline="0" dirty="0" err="1">
                          <a:ln>
                            <a:noFill/>
                          </a:ln>
                          <a:solidFill>
                            <a:schemeClr val="tx1"/>
                          </a:solidFill>
                          <a:effectLst/>
                          <a:latin typeface="+mn-lt"/>
                          <a:ea typeface="+mn-ea"/>
                          <a:cs typeface="Segoe UI" panose="020B0502040204020203" pitchFamily="34" charset="0"/>
                        </a:rPr>
                        <a:t>Corent's</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a:t>
                      </a:r>
                      <a:r>
                        <a:rPr kumimoji="0" lang="en-US" sz="1200" b="0" i="0" u="none" strike="noStrike" kern="1200" cap="none" normalizeH="0" baseline="0" dirty="0" err="1">
                          <a:ln>
                            <a:noFill/>
                          </a:ln>
                          <a:solidFill>
                            <a:schemeClr val="tx1"/>
                          </a:solidFill>
                          <a:effectLst/>
                          <a:latin typeface="+mn-lt"/>
                          <a:ea typeface="+mn-ea"/>
                          <a:cs typeface="Segoe UI" panose="020B0502040204020203" pitchFamily="34" charset="0"/>
                        </a:rPr>
                        <a:t>SurPaaS</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is a fully integrated platform to automatically Analyze, Cloudify, and </a:t>
                      </a:r>
                      <a:r>
                        <a:rPr kumimoji="0" lang="en-US" sz="1200" b="0" i="0" u="none" strike="noStrike" kern="1200" cap="none" normalizeH="0" baseline="0" dirty="0" err="1">
                          <a:ln>
                            <a:noFill/>
                          </a:ln>
                          <a:solidFill>
                            <a:schemeClr val="tx1"/>
                          </a:solidFill>
                          <a:effectLst/>
                          <a:latin typeface="+mn-lt"/>
                          <a:ea typeface="+mn-ea"/>
                          <a:cs typeface="Segoe UI" panose="020B0502040204020203" pitchFamily="34" charset="0"/>
                        </a:rPr>
                        <a:t>SaaSify</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 any software application, without any programming.</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401952515"/>
                  </a:ext>
                </a:extLst>
              </a:tr>
              <a:tr h="543388">
                <a:tc>
                  <a:txBody>
                    <a:bodyPr/>
                    <a:lstStyle/>
                    <a:p>
                      <a:endParaRPr lang="en-US" sz="110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5"/>
                        </a:rPr>
                        <a:t>Informatica</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Empowers data-driven digital transformation with ETL/ELT, data integration, management, quality and big data solutions for Azure.</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361367892"/>
                  </a:ext>
                </a:extLst>
              </a:tr>
              <a:tr h="543388">
                <a:tc>
                  <a:txBody>
                    <a:bodyPr/>
                    <a:lstStyle/>
                    <a:p>
                      <a:endParaRPr lang="en-US" sz="110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6"/>
                        </a:rPr>
                        <a:t>QuerySurge</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Automates the task of validating data movement from an on-premises data warehouse installation to an Azure Cloud installation.</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062550773"/>
                  </a:ext>
                </a:extLst>
              </a:tr>
              <a:tr h="543388">
                <a:tc>
                  <a:txBody>
                    <a:bodyPr/>
                    <a:lstStyle/>
                    <a:p>
                      <a:endParaRPr lang="en-US" sz="1100" dirty="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7"/>
                        </a:rPr>
                        <a:t>Movere</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Automates inventory, collection, analysis, and visualization of data, providing answers to usage and infrastructure questions with extraordinary precision.</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327101379"/>
                  </a:ext>
                </a:extLst>
              </a:tr>
              <a:tr h="543388">
                <a:tc>
                  <a:txBody>
                    <a:bodyPr/>
                    <a:lstStyle/>
                    <a:p>
                      <a:endParaRPr lang="en-US" sz="1100" dirty="0">
                        <a:latin typeface="+mn-lt"/>
                      </a:endParaRP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hlinkClick r:id="rId18"/>
                        </a:rPr>
                        <a:t>Cloudamize</a:t>
                      </a:r>
                      <a:r>
                        <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rPr>
                        <a:t>: Cloud analytics platform offers precision analytics and powerful automation to improve the speed and accuracy of moving to the cloud.</a:t>
                      </a:r>
                    </a:p>
                  </a:txBody>
                  <a:tcPr marL="54864" marR="54864" marT="27432" marB="2743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95977358"/>
                  </a:ext>
                </a:extLst>
              </a:tr>
            </a:tbl>
          </a:graphicData>
        </a:graphic>
      </p:graphicFrame>
      <p:pic>
        <p:nvPicPr>
          <p:cNvPr id="30" name="Picture 29">
            <a:extLst>
              <a:ext uri="{FF2B5EF4-FFF2-40B4-BE49-F238E27FC236}">
                <a16:creationId xmlns:a16="http://schemas.microsoft.com/office/drawing/2014/main" id="{818C5EA6-F90D-49FD-84FA-22362CDB0891}"/>
              </a:ext>
            </a:extLst>
          </p:cNvPr>
          <p:cNvPicPr>
            <a:picLocks noChangeAspect="1"/>
          </p:cNvPicPr>
          <p:nvPr/>
        </p:nvPicPr>
        <p:blipFill>
          <a:blip r:embed="rId19"/>
          <a:stretch>
            <a:fillRect/>
          </a:stretch>
        </p:blipFill>
        <p:spPr>
          <a:xfrm>
            <a:off x="5266740" y="1590093"/>
            <a:ext cx="952932" cy="241990"/>
          </a:xfrm>
          <a:prstGeom prst="rect">
            <a:avLst/>
          </a:prstGeom>
        </p:spPr>
      </p:pic>
      <p:pic>
        <p:nvPicPr>
          <p:cNvPr id="31" name="Picture 30">
            <a:extLst>
              <a:ext uri="{FF2B5EF4-FFF2-40B4-BE49-F238E27FC236}">
                <a16:creationId xmlns:a16="http://schemas.microsoft.com/office/drawing/2014/main" id="{EA2F4F97-D18F-49E7-B803-B02F55FCFD50}"/>
              </a:ext>
            </a:extLst>
          </p:cNvPr>
          <p:cNvPicPr>
            <a:picLocks noChangeAspect="1"/>
          </p:cNvPicPr>
          <p:nvPr/>
        </p:nvPicPr>
        <p:blipFill>
          <a:blip r:embed="rId20"/>
          <a:stretch>
            <a:fillRect/>
          </a:stretch>
        </p:blipFill>
        <p:spPr>
          <a:xfrm>
            <a:off x="5356902" y="2096055"/>
            <a:ext cx="772608" cy="295016"/>
          </a:xfrm>
          <a:prstGeom prst="rect">
            <a:avLst/>
          </a:prstGeom>
        </p:spPr>
      </p:pic>
      <p:pic>
        <p:nvPicPr>
          <p:cNvPr id="13312" name="Picture 13311">
            <a:extLst>
              <a:ext uri="{FF2B5EF4-FFF2-40B4-BE49-F238E27FC236}">
                <a16:creationId xmlns:a16="http://schemas.microsoft.com/office/drawing/2014/main" id="{58033407-E212-4183-972B-35484DA6AE4D}"/>
              </a:ext>
            </a:extLst>
          </p:cNvPr>
          <p:cNvPicPr>
            <a:picLocks noChangeAspect="1"/>
          </p:cNvPicPr>
          <p:nvPr/>
        </p:nvPicPr>
        <p:blipFill>
          <a:blip r:embed="rId21"/>
          <a:stretch>
            <a:fillRect/>
          </a:stretch>
        </p:blipFill>
        <p:spPr>
          <a:xfrm>
            <a:off x="5299286" y="2549212"/>
            <a:ext cx="887840" cy="278996"/>
          </a:xfrm>
          <a:prstGeom prst="rect">
            <a:avLst/>
          </a:prstGeom>
        </p:spPr>
      </p:pic>
      <p:pic>
        <p:nvPicPr>
          <p:cNvPr id="13313" name="Picture 13312">
            <a:extLst>
              <a:ext uri="{FF2B5EF4-FFF2-40B4-BE49-F238E27FC236}">
                <a16:creationId xmlns:a16="http://schemas.microsoft.com/office/drawing/2014/main" id="{A89739B5-8368-4601-8DEB-4538C7ED0154}"/>
              </a:ext>
            </a:extLst>
          </p:cNvPr>
          <p:cNvPicPr>
            <a:picLocks noChangeAspect="1"/>
          </p:cNvPicPr>
          <p:nvPr/>
        </p:nvPicPr>
        <p:blipFill>
          <a:blip r:embed="rId22"/>
          <a:stretch>
            <a:fillRect/>
          </a:stretch>
        </p:blipFill>
        <p:spPr>
          <a:xfrm>
            <a:off x="5284184" y="3098638"/>
            <a:ext cx="938364" cy="153640"/>
          </a:xfrm>
          <a:prstGeom prst="rect">
            <a:avLst/>
          </a:prstGeom>
        </p:spPr>
      </p:pic>
      <p:pic>
        <p:nvPicPr>
          <p:cNvPr id="13314" name="Picture 13313">
            <a:extLst>
              <a:ext uri="{FF2B5EF4-FFF2-40B4-BE49-F238E27FC236}">
                <a16:creationId xmlns:a16="http://schemas.microsoft.com/office/drawing/2014/main" id="{D2111332-9889-421A-A19B-275D1678C8DB}"/>
              </a:ext>
            </a:extLst>
          </p:cNvPr>
          <p:cNvPicPr>
            <a:picLocks noChangeAspect="1"/>
          </p:cNvPicPr>
          <p:nvPr/>
        </p:nvPicPr>
        <p:blipFill>
          <a:blip r:embed="rId23"/>
          <a:stretch>
            <a:fillRect/>
          </a:stretch>
        </p:blipFill>
        <p:spPr>
          <a:xfrm>
            <a:off x="5283363" y="3588409"/>
            <a:ext cx="919686" cy="194626"/>
          </a:xfrm>
          <a:prstGeom prst="rect">
            <a:avLst/>
          </a:prstGeom>
        </p:spPr>
      </p:pic>
      <p:pic>
        <p:nvPicPr>
          <p:cNvPr id="13321" name="Picture 13320">
            <a:extLst>
              <a:ext uri="{FF2B5EF4-FFF2-40B4-BE49-F238E27FC236}">
                <a16:creationId xmlns:a16="http://schemas.microsoft.com/office/drawing/2014/main" id="{51E8B921-0203-4CB8-8ACB-21A1E1E7F7CD}"/>
              </a:ext>
            </a:extLst>
          </p:cNvPr>
          <p:cNvPicPr>
            <a:picLocks noChangeAspect="1"/>
          </p:cNvPicPr>
          <p:nvPr/>
        </p:nvPicPr>
        <p:blipFill>
          <a:blip r:embed="rId24"/>
          <a:stretch>
            <a:fillRect/>
          </a:stretch>
        </p:blipFill>
        <p:spPr>
          <a:xfrm>
            <a:off x="5455592" y="4589400"/>
            <a:ext cx="575228" cy="331028"/>
          </a:xfrm>
          <a:prstGeom prst="rect">
            <a:avLst/>
          </a:prstGeom>
        </p:spPr>
      </p:pic>
      <p:pic>
        <p:nvPicPr>
          <p:cNvPr id="13323" name="Picture 13322">
            <a:extLst>
              <a:ext uri="{FF2B5EF4-FFF2-40B4-BE49-F238E27FC236}">
                <a16:creationId xmlns:a16="http://schemas.microsoft.com/office/drawing/2014/main" id="{D743BBB8-DA1E-4898-815B-65E9F2FBCB8F}"/>
              </a:ext>
            </a:extLst>
          </p:cNvPr>
          <p:cNvPicPr>
            <a:picLocks noChangeAspect="1"/>
          </p:cNvPicPr>
          <p:nvPr/>
        </p:nvPicPr>
        <p:blipFill>
          <a:blip r:embed="rId25"/>
          <a:stretch>
            <a:fillRect/>
          </a:stretch>
        </p:blipFill>
        <p:spPr>
          <a:xfrm>
            <a:off x="5303089" y="5199640"/>
            <a:ext cx="880234" cy="237460"/>
          </a:xfrm>
          <a:prstGeom prst="rect">
            <a:avLst/>
          </a:prstGeom>
        </p:spPr>
      </p:pic>
      <p:pic>
        <p:nvPicPr>
          <p:cNvPr id="13324" name="Picture 13323">
            <a:extLst>
              <a:ext uri="{FF2B5EF4-FFF2-40B4-BE49-F238E27FC236}">
                <a16:creationId xmlns:a16="http://schemas.microsoft.com/office/drawing/2014/main" id="{C2BF476E-F959-4794-9ADA-4C75DCDEBBBE}"/>
              </a:ext>
            </a:extLst>
          </p:cNvPr>
          <p:cNvPicPr>
            <a:picLocks noChangeAspect="1"/>
          </p:cNvPicPr>
          <p:nvPr/>
        </p:nvPicPr>
        <p:blipFill>
          <a:blip r:embed="rId26"/>
          <a:stretch>
            <a:fillRect/>
          </a:stretch>
        </p:blipFill>
        <p:spPr>
          <a:xfrm>
            <a:off x="5271011" y="5711357"/>
            <a:ext cx="944390" cy="224856"/>
          </a:xfrm>
          <a:prstGeom prst="rect">
            <a:avLst/>
          </a:prstGeom>
        </p:spPr>
      </p:pic>
      <p:pic>
        <p:nvPicPr>
          <p:cNvPr id="13326" name="Picture 13325">
            <a:extLst>
              <a:ext uri="{FF2B5EF4-FFF2-40B4-BE49-F238E27FC236}">
                <a16:creationId xmlns:a16="http://schemas.microsoft.com/office/drawing/2014/main" id="{122957F9-153E-4873-B2CA-AB53204812D3}"/>
              </a:ext>
            </a:extLst>
          </p:cNvPr>
          <p:cNvPicPr>
            <a:picLocks noChangeAspect="1"/>
          </p:cNvPicPr>
          <p:nvPr/>
        </p:nvPicPr>
        <p:blipFill>
          <a:blip r:embed="rId27"/>
          <a:stretch>
            <a:fillRect/>
          </a:stretch>
        </p:blipFill>
        <p:spPr>
          <a:xfrm>
            <a:off x="5249868" y="6278137"/>
            <a:ext cx="986676" cy="122686"/>
          </a:xfrm>
          <a:prstGeom prst="rect">
            <a:avLst/>
          </a:prstGeom>
        </p:spPr>
      </p:pic>
      <p:pic>
        <p:nvPicPr>
          <p:cNvPr id="2" name="Picture 1">
            <a:extLst>
              <a:ext uri="{FF2B5EF4-FFF2-40B4-BE49-F238E27FC236}">
                <a16:creationId xmlns:a16="http://schemas.microsoft.com/office/drawing/2014/main" id="{359F4225-783C-4CF1-B327-966E60715112}"/>
              </a:ext>
            </a:extLst>
          </p:cNvPr>
          <p:cNvPicPr>
            <a:picLocks noChangeAspect="1"/>
          </p:cNvPicPr>
          <p:nvPr/>
        </p:nvPicPr>
        <p:blipFill>
          <a:blip r:embed="rId28"/>
          <a:stretch>
            <a:fillRect/>
          </a:stretch>
        </p:blipFill>
        <p:spPr>
          <a:xfrm>
            <a:off x="5351520" y="4051250"/>
            <a:ext cx="845820" cy="304800"/>
          </a:xfrm>
          <a:prstGeom prst="rect">
            <a:avLst/>
          </a:prstGeom>
        </p:spPr>
      </p:pic>
    </p:spTree>
    <p:extLst>
      <p:ext uri="{BB962C8B-B14F-4D97-AF65-F5344CB8AC3E}">
        <p14:creationId xmlns:p14="http://schemas.microsoft.com/office/powerpoint/2010/main" val="15281183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EE085F5-6CB5-4C65-9800-27F032F50BBA}"/>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9" name="think-cell Slide" r:id="rId5" imgW="378" imgH="377" progId="TCLayout.ActiveDocument.1">
                  <p:embed/>
                </p:oleObj>
              </mc:Choice>
              <mc:Fallback>
                <p:oleObj name="think-cell Slide" r:id="rId5" imgW="378" imgH="377" progId="TCLayout.ActiveDocument.1">
                  <p:embed/>
                  <p:pic>
                    <p:nvPicPr>
                      <p:cNvPr id="11" name="Object 10" hidden="1">
                        <a:extLst>
                          <a:ext uri="{FF2B5EF4-FFF2-40B4-BE49-F238E27FC236}">
                            <a16:creationId xmlns:a16="http://schemas.microsoft.com/office/drawing/2014/main" id="{5EE085F5-6CB5-4C65-9800-27F032F50B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C4EFFDE-BA5A-42F3-BB79-2DCCDE4ECEAE}"/>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90000"/>
              </a:lnSpc>
              <a:spcBef>
                <a:spcPct val="0"/>
              </a:spcBef>
              <a:spcAft>
                <a:spcPct val="0"/>
              </a:spcAft>
              <a:buClrTx/>
              <a:buSzTx/>
              <a:buFontTx/>
              <a:buNone/>
              <a:tabLst/>
              <a:defRPr/>
            </a:pPr>
            <a:endParaRPr kumimoji="0" lang="en-IN" sz="36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3083" name="Title 3082">
            <a:extLst>
              <a:ext uri="{FF2B5EF4-FFF2-40B4-BE49-F238E27FC236}">
                <a16:creationId xmlns:a16="http://schemas.microsoft.com/office/drawing/2014/main" id="{604CAE07-D240-484B-84CC-41F1E3ECE89A}"/>
              </a:ext>
            </a:extLst>
          </p:cNvPr>
          <p:cNvSpPr>
            <a:spLocks noGrp="1"/>
          </p:cNvSpPr>
          <p:nvPr>
            <p:ph type="title"/>
          </p:nvPr>
        </p:nvSpPr>
        <p:spPr/>
        <p:txBody>
          <a:bodyPr/>
          <a:lstStyle/>
          <a:p>
            <a:r>
              <a:rPr lang="en-GB" dirty="0"/>
              <a:t>Azure Migration in a Box Partner Readiness Package </a:t>
            </a:r>
            <a:br>
              <a:rPr lang="en-GB" dirty="0"/>
            </a:br>
            <a:r>
              <a:rPr lang="en-GB" i="1" dirty="0"/>
              <a:t>Context and Overview</a:t>
            </a:r>
          </a:p>
        </p:txBody>
      </p:sp>
      <p:sp>
        <p:nvSpPr>
          <p:cNvPr id="12" name="Slide Number Placeholder 11">
            <a:extLst>
              <a:ext uri="{FF2B5EF4-FFF2-40B4-BE49-F238E27FC236}">
                <a16:creationId xmlns:a16="http://schemas.microsoft.com/office/drawing/2014/main" id="{784E6A47-AF2B-48BF-A40E-B43E64B234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TextBox 2">
            <a:extLst>
              <a:ext uri="{FF2B5EF4-FFF2-40B4-BE49-F238E27FC236}">
                <a16:creationId xmlns:a16="http://schemas.microsoft.com/office/drawing/2014/main" id="{42B4D0E4-3297-AF42-9047-90787A3AE254}"/>
              </a:ext>
            </a:extLst>
          </p:cNvPr>
          <p:cNvSpPr txBox="1"/>
          <p:nvPr/>
        </p:nvSpPr>
        <p:spPr>
          <a:xfrm>
            <a:off x="8782523" y="6365557"/>
            <a:ext cx="2896248" cy="646331"/>
          </a:xfrm>
          <a:prstGeom prst="rect">
            <a:avLst/>
          </a:prstGeom>
        </p:spPr>
        <p:txBody>
          <a:bodyPr vert="horz" wrap="square" lIns="91440" tIns="91440" rIns="91440" bIns="9144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Date: July 2018</a:t>
            </a:r>
          </a:p>
          <a:p>
            <a:pPr lvl="0">
              <a:defRPr/>
            </a:pPr>
            <a:r>
              <a:rPr lang="fr-FR" sz="1000" dirty="0">
                <a:solidFill>
                  <a:srgbClr val="505050"/>
                </a:solidFill>
                <a:latin typeface="Segoe UI" pitchFamily="34" charset="0"/>
                <a:ea typeface="Segoe UI" pitchFamily="34" charset="0"/>
                <a:cs typeface="Segoe UI" pitchFamily="34" charset="0"/>
              </a:rPr>
              <a:t>Contact: </a:t>
            </a:r>
            <a:r>
              <a:rPr lang="fr-FR" sz="1000" dirty="0">
                <a:solidFill>
                  <a:srgbClr val="505050"/>
                </a:solidFill>
                <a:latin typeface="Segoe UI" pitchFamily="34" charset="0"/>
                <a:ea typeface="Segoe UI" pitchFamily="34" charset="0"/>
                <a:cs typeface="Segoe UI" pitchFamily="34" charset="0"/>
                <a:hlinkClick r:id="rId7"/>
              </a:rPr>
              <a:t>azuremig@microsoft.com</a:t>
            </a:r>
            <a:r>
              <a:rPr lang="fr-FR" sz="1000" dirty="0">
                <a:solidFill>
                  <a:srgbClr val="505050"/>
                </a:solidFill>
                <a:latin typeface="Segoe UI" pitchFamily="34" charset="0"/>
                <a:ea typeface="Segoe UI" pitchFamily="34" charset="0"/>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sp>
        <p:nvSpPr>
          <p:cNvPr id="20" name="Rectangle 19">
            <a:extLst>
              <a:ext uri="{FF2B5EF4-FFF2-40B4-BE49-F238E27FC236}">
                <a16:creationId xmlns:a16="http://schemas.microsoft.com/office/drawing/2014/main" id="{ACE0DD75-59A2-47D3-A514-A99F05B16C5D}"/>
              </a:ext>
            </a:extLst>
          </p:cNvPr>
          <p:cNvSpPr/>
          <p:nvPr/>
        </p:nvSpPr>
        <p:spPr>
          <a:xfrm>
            <a:off x="304800" y="1115524"/>
            <a:ext cx="5470712" cy="372801"/>
          </a:xfrm>
          <a:prstGeom prst="rect">
            <a:avLst/>
          </a:prstGeom>
          <a:solidFill>
            <a:srgbClr val="00206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Context</a:t>
            </a:r>
          </a:p>
        </p:txBody>
      </p:sp>
      <p:sp>
        <p:nvSpPr>
          <p:cNvPr id="21" name="Rectangle 20">
            <a:extLst>
              <a:ext uri="{FF2B5EF4-FFF2-40B4-BE49-F238E27FC236}">
                <a16:creationId xmlns:a16="http://schemas.microsoft.com/office/drawing/2014/main" id="{28AC7DDA-AC99-4E92-9DA2-A1BB0870E4D3}"/>
              </a:ext>
            </a:extLst>
          </p:cNvPr>
          <p:cNvSpPr/>
          <p:nvPr/>
        </p:nvSpPr>
        <p:spPr>
          <a:xfrm>
            <a:off x="304800" y="1115524"/>
            <a:ext cx="5470712" cy="52605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11480" rIns="91440" bIns="91440" numCol="1" spcCol="0" rtlCol="0" fromWordArt="0" anchor="t" anchorCtr="0" forceAA="0" compatLnSpc="1">
            <a:prstTxWarp prst="textNoShape">
              <a:avLst/>
            </a:prstTxWarp>
            <a:noAutofit/>
          </a:bodyPr>
          <a:lstStyle/>
          <a:p>
            <a:pPr marL="285750" lvl="0" indent="-285750" defTabSz="1087896">
              <a:spcAft>
                <a:spcPts val="1800"/>
              </a:spcAft>
              <a:buFont typeface="Arial" panose="020B0604020202020204" pitchFamily="34" charset="0"/>
              <a:buChar char="•"/>
              <a:defRPr/>
            </a:pPr>
            <a:r>
              <a:rPr lang="en-US" sz="1600" dirty="0">
                <a:solidFill>
                  <a:srgbClr val="505050">
                    <a:lumMod val="50000"/>
                  </a:srgbClr>
                </a:solidFill>
              </a:rPr>
              <a:t>We’re now seeing a confluence of </a:t>
            </a:r>
            <a:r>
              <a:rPr lang="en-US" sz="1600" b="1" dirty="0">
                <a:solidFill>
                  <a:srgbClr val="505050">
                    <a:lumMod val="50000"/>
                  </a:srgbClr>
                </a:solidFill>
              </a:rPr>
              <a:t>multiple triggers </a:t>
            </a:r>
            <a:r>
              <a:rPr lang="en-US" sz="1600" dirty="0">
                <a:solidFill>
                  <a:srgbClr val="505050">
                    <a:lumMod val="50000"/>
                  </a:srgbClr>
                </a:solidFill>
              </a:rPr>
              <a:t>– including End of Support (EOS) cycles for Windows Server and SQL Server 2008 and 2008 R2, expiry of big datacenter contracts, need to quickly integrate acquired IP, urgent capacity needs to support expansion plans, software and hardware refresh, security threats, compliance commitments, or the need to deliver applications faster based on business demand.</a:t>
            </a:r>
          </a:p>
          <a:p>
            <a:pPr marL="285750" lvl="0" indent="-285750" defTabSz="1087896">
              <a:spcAft>
                <a:spcPts val="1800"/>
              </a:spcAft>
              <a:buFont typeface="Arial" panose="020B0604020202020204" pitchFamily="34" charset="0"/>
              <a:buChar char="•"/>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This represents an enormous opportunity for Microsoft (in the form of ACR/ACA growth) and partners to move end customer datacenters (infra + data) to Azure</a:t>
            </a:r>
          </a:p>
          <a:p>
            <a:pPr marL="285750" marR="0" lvl="0" indent="-285750" algn="l" defTabSz="1087896"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Microsoft has an robust set of resources that can help partners (MSP, SI, LSP) be successful across the customer migration journey</a:t>
            </a:r>
          </a:p>
          <a:p>
            <a:pPr marL="285750" marR="0" lvl="0" indent="-285750" algn="l" defTabSz="1087896"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However, those materials are often not easily discovered by partners, as they are spread across many places  (including internal-only locations)</a:t>
            </a:r>
          </a:p>
        </p:txBody>
      </p:sp>
      <p:sp>
        <p:nvSpPr>
          <p:cNvPr id="22" name="Rectangle 21">
            <a:extLst>
              <a:ext uri="{FF2B5EF4-FFF2-40B4-BE49-F238E27FC236}">
                <a16:creationId xmlns:a16="http://schemas.microsoft.com/office/drawing/2014/main" id="{ACE0DD75-59A2-47D3-A514-A99F05B16C5D}"/>
              </a:ext>
            </a:extLst>
          </p:cNvPr>
          <p:cNvSpPr/>
          <p:nvPr/>
        </p:nvSpPr>
        <p:spPr>
          <a:xfrm>
            <a:off x="6208059" y="1115524"/>
            <a:ext cx="5470712" cy="372801"/>
          </a:xfrm>
          <a:prstGeom prst="rect">
            <a:avLst/>
          </a:prstGeom>
          <a:solidFill>
            <a:srgbClr val="00206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Migration in a Box Overview</a:t>
            </a:r>
          </a:p>
        </p:txBody>
      </p:sp>
      <p:sp>
        <p:nvSpPr>
          <p:cNvPr id="23" name="Rectangle 22">
            <a:extLst>
              <a:ext uri="{FF2B5EF4-FFF2-40B4-BE49-F238E27FC236}">
                <a16:creationId xmlns:a16="http://schemas.microsoft.com/office/drawing/2014/main" id="{28AC7DDA-AC99-4E92-9DA2-A1BB0870E4D3}"/>
              </a:ext>
            </a:extLst>
          </p:cNvPr>
          <p:cNvSpPr/>
          <p:nvPr/>
        </p:nvSpPr>
        <p:spPr>
          <a:xfrm>
            <a:off x="6208059" y="1115524"/>
            <a:ext cx="5470712" cy="52605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11480" rIns="91440" bIns="9144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A structured and curated set of the best deep dive content currently available to partners to help them migrate customer datacenters to Azure</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Covers tools, content and offers and incentives across the customer migration journey (Lead Gen, Assessment, Migration, Optimization)</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Provides content summary, relevancy, and access information, to let partners “self-service” as much as possible</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Will be updated through FY19</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endParaRPr>
          </a:p>
        </p:txBody>
      </p:sp>
      <p:sp>
        <p:nvSpPr>
          <p:cNvPr id="25" name="Isosceles Triangle 24"/>
          <p:cNvSpPr/>
          <p:nvPr/>
        </p:nvSpPr>
        <p:spPr>
          <a:xfrm rot="5400000">
            <a:off x="3947960" y="3562416"/>
            <a:ext cx="4119039" cy="28911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7000485-4E35-4140-A284-C114F73BE419}"/>
              </a:ext>
            </a:extLst>
          </p:cNvPr>
          <p:cNvPicPr>
            <a:picLocks noChangeAspect="1"/>
          </p:cNvPicPr>
          <p:nvPr/>
        </p:nvPicPr>
        <p:blipFill>
          <a:blip r:embed="rId8"/>
          <a:stretch>
            <a:fillRect/>
          </a:stretch>
        </p:blipFill>
        <p:spPr>
          <a:xfrm>
            <a:off x="7301234" y="4547083"/>
            <a:ext cx="3028122" cy="17012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39397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AEA7175-CA9B-4F89-B22E-74BB7755DDE9}"/>
              </a:ext>
            </a:extLst>
          </p:cNvPr>
          <p:cNvGraphicFramePr>
            <a:graphicFrameLocks noChangeAspect="1"/>
          </p:cNvGraphicFramePr>
          <p:nvPr>
            <p:custDataLst>
              <p:tags r:id="rId2"/>
            </p:custDataLst>
            <p:extLst>
              <p:ext uri="{D42A27DB-BD31-4B8C-83A1-F6EECF244321}">
                <p14:modId xmlns:p14="http://schemas.microsoft.com/office/powerpoint/2010/main" val="201959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1"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0AEA7175-CA9B-4F89-B22E-74BB7755DDE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5A93422-3329-47F6-96E9-95659335B09F}"/>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Migrate </a:t>
            </a:r>
            <a:endParaRPr lang="en-US" dirty="0"/>
          </a:p>
        </p:txBody>
      </p:sp>
      <p:sp>
        <p:nvSpPr>
          <p:cNvPr id="5" name="Text Placeholder 4">
            <a:extLst>
              <a:ext uri="{FF2B5EF4-FFF2-40B4-BE49-F238E27FC236}">
                <a16:creationId xmlns:a16="http://schemas.microsoft.com/office/drawing/2014/main" id="{AEC87026-1C42-42D1-BD73-F554B9EDE5E9}"/>
              </a:ext>
            </a:extLst>
          </p:cNvPr>
          <p:cNvSpPr>
            <a:spLocks noGrp="1"/>
          </p:cNvSpPr>
          <p:nvPr>
            <p:ph type="body" sz="quarter" idx="12"/>
          </p:nvPr>
        </p:nvSpPr>
        <p:spPr/>
        <p:txBody>
          <a:bodyPr/>
          <a:lstStyle/>
          <a:p>
            <a:r>
              <a:rPr lang="en-US"/>
              <a:t>Assesses suitability of migrating on-prem VMs to Azure</a:t>
            </a:r>
            <a:endParaRPr lang="en-US" dirty="0"/>
          </a:p>
        </p:txBody>
      </p:sp>
      <p:sp>
        <p:nvSpPr>
          <p:cNvPr id="21" name="Slide Number Placeholder 20">
            <a:extLst>
              <a:ext uri="{FF2B5EF4-FFF2-40B4-BE49-F238E27FC236}">
                <a16:creationId xmlns:a16="http://schemas.microsoft.com/office/drawing/2014/main" id="{309278CD-8B59-4098-BDD6-253E767D2DB9}"/>
              </a:ext>
            </a:extLst>
          </p:cNvPr>
          <p:cNvSpPr>
            <a:spLocks noGrp="1"/>
          </p:cNvSpPr>
          <p:nvPr>
            <p:ph type="sldNum" sz="quarter" idx="4"/>
          </p:nvPr>
        </p:nvSpPr>
        <p:spPr/>
        <p:txBody>
          <a:bodyPr/>
          <a:lstStyle/>
          <a:p>
            <a:fld id="{FAADACFB-7C71-4E89-89D2-7BBA40B7BFA9}" type="slidenum">
              <a:rPr lang="en-US" smtClean="0"/>
              <a:pPr/>
              <a:t>20</a:t>
            </a:fld>
            <a:endParaRPr lang="en-US" dirty="0"/>
          </a:p>
        </p:txBody>
      </p:sp>
      <p:sp>
        <p:nvSpPr>
          <p:cNvPr id="15" name="Text Placeholder 14"/>
          <p:cNvSpPr>
            <a:spLocks noGrp="1"/>
          </p:cNvSpPr>
          <p:nvPr>
            <p:ph type="body" sz="quarter" idx="13"/>
          </p:nvPr>
        </p:nvSpPr>
        <p:spPr/>
        <p:txBody>
          <a:bodyPr/>
          <a:lstStyle/>
          <a:p>
            <a:pPr lvl="0"/>
            <a:r>
              <a:rPr lang="en-US"/>
              <a:t>What the service does</a:t>
            </a:r>
          </a:p>
          <a:p>
            <a:pPr lvl="1"/>
            <a:r>
              <a:rPr lang="en-US"/>
              <a:t>Helps assess on-premises machines for migration to Azure, by assessing the migration suitability of the machines, and provides sizing and cost estimations for running in Azure</a:t>
            </a:r>
          </a:p>
          <a:p>
            <a:pPr lvl="1"/>
            <a:r>
              <a:rPr lang="en-US">
                <a:hlinkClick r:id="rId7"/>
              </a:rPr>
              <a:t>Video demonstration</a:t>
            </a:r>
            <a:endParaRPr lang="en-US"/>
          </a:p>
          <a:p>
            <a:pPr lvl="0"/>
            <a:r>
              <a:rPr lang="en-US"/>
              <a:t>When to use it</a:t>
            </a:r>
          </a:p>
          <a:p>
            <a:pPr lvl="1"/>
            <a:r>
              <a:rPr lang="en-US"/>
              <a:t>Azure Migrate is best used early in migration projects to understand migration complexity and costs going forward on Azure</a:t>
            </a:r>
          </a:p>
          <a:p>
            <a:pPr lvl="1"/>
            <a:r>
              <a:rPr lang="en-US"/>
              <a:t>Currently, the Azure Migrate service can assess on-premises VMware VMs for migration to Azure</a:t>
            </a:r>
          </a:p>
          <a:p>
            <a:pPr lvl="0"/>
            <a:r>
              <a:rPr lang="en-US"/>
              <a:t>How to access</a:t>
            </a:r>
          </a:p>
          <a:p>
            <a:pPr lvl="1"/>
            <a:r>
              <a:rPr lang="en-US">
                <a:hlinkClick r:id="rId8"/>
              </a:rPr>
              <a:t>Detailed information on the tool</a:t>
            </a:r>
            <a:endParaRPr lang="en-US"/>
          </a:p>
          <a:p>
            <a:pPr lvl="1"/>
            <a:r>
              <a:rPr lang="en-US">
                <a:hlinkClick r:id="rId9"/>
              </a:rPr>
              <a:t>Try using the tool</a:t>
            </a:r>
            <a:r>
              <a:rPr lang="en-US"/>
              <a:t> (requires Azure account)</a:t>
            </a:r>
          </a:p>
          <a:p>
            <a:pPr lvl="1"/>
            <a:r>
              <a:rPr lang="en-US">
                <a:hlinkClick r:id="rId10"/>
              </a:rPr>
              <a:t>How to guide</a:t>
            </a:r>
            <a:endParaRPr lang="en-US"/>
          </a:p>
          <a:p>
            <a:pPr lvl="1"/>
            <a:r>
              <a:rPr lang="en-US"/>
              <a:t>There is no charge to use Azure Migrate</a:t>
            </a:r>
            <a:endParaRPr lang="en-US" dirty="0"/>
          </a:p>
        </p:txBody>
      </p:sp>
      <p:grpSp>
        <p:nvGrpSpPr>
          <p:cNvPr id="23" name="Group 22">
            <a:extLst>
              <a:ext uri="{FF2B5EF4-FFF2-40B4-BE49-F238E27FC236}">
                <a16:creationId xmlns:a16="http://schemas.microsoft.com/office/drawing/2014/main" id="{09366F08-BD2B-43B2-8A70-2F5262FCA1F3}"/>
              </a:ext>
            </a:extLst>
          </p:cNvPr>
          <p:cNvGrpSpPr/>
          <p:nvPr/>
        </p:nvGrpSpPr>
        <p:grpSpPr>
          <a:xfrm>
            <a:off x="7052380" y="1419224"/>
            <a:ext cx="4828214" cy="3540690"/>
            <a:chOff x="7057399" y="1438275"/>
            <a:chExt cx="4828214" cy="3540690"/>
          </a:xfrm>
        </p:grpSpPr>
        <p:pic>
          <p:nvPicPr>
            <p:cNvPr id="22" name="Picture 21">
              <a:extLst>
                <a:ext uri="{FF2B5EF4-FFF2-40B4-BE49-F238E27FC236}">
                  <a16:creationId xmlns:a16="http://schemas.microsoft.com/office/drawing/2014/main" id="{E608C302-63C9-431E-B522-7434CF2FF783}"/>
                </a:ext>
              </a:extLst>
            </p:cNvPr>
            <p:cNvPicPr>
              <a:picLocks noChangeAspect="1"/>
            </p:cNvPicPr>
            <p:nvPr/>
          </p:nvPicPr>
          <p:blipFill>
            <a:blip r:embed="rId11"/>
            <a:stretch>
              <a:fillRect/>
            </a:stretch>
          </p:blipFill>
          <p:spPr>
            <a:xfrm>
              <a:off x="7057399" y="1438275"/>
              <a:ext cx="4828214" cy="3540690"/>
            </a:xfrm>
            <a:prstGeom prst="rect">
              <a:avLst/>
            </a:prstGeom>
            <a:ln w="3175">
              <a:solidFill>
                <a:schemeClr val="bg1">
                  <a:lumMod val="75000"/>
                </a:schemeClr>
              </a:solidFill>
            </a:ln>
          </p:spPr>
        </p:pic>
        <p:sp>
          <p:nvSpPr>
            <p:cNvPr id="3" name="Rectangle 2">
              <a:extLst>
                <a:ext uri="{FF2B5EF4-FFF2-40B4-BE49-F238E27FC236}">
                  <a16:creationId xmlns:a16="http://schemas.microsoft.com/office/drawing/2014/main" id="{EB84A772-2BF2-2C45-B68F-F6214E05144D}"/>
                </a:ext>
              </a:extLst>
            </p:cNvPr>
            <p:cNvSpPr/>
            <p:nvPr/>
          </p:nvSpPr>
          <p:spPr>
            <a:xfrm>
              <a:off x="9483535" y="4150698"/>
              <a:ext cx="2295144" cy="69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graphicFrame>
        <p:nvGraphicFramePr>
          <p:cNvPr id="13" name="Content Placeholder 4">
            <a:extLst>
              <a:ext uri="{FF2B5EF4-FFF2-40B4-BE49-F238E27FC236}">
                <a16:creationId xmlns:a16="http://schemas.microsoft.com/office/drawing/2014/main" id="{52AC65B2-E043-47AE-897D-7F6CBF9ED38C}"/>
              </a:ext>
            </a:extLst>
          </p:cNvPr>
          <p:cNvGraphicFramePr>
            <a:graphicFrameLocks/>
          </p:cNvGraphicFramePr>
          <p:nvPr>
            <p:extLst>
              <p:ext uri="{D42A27DB-BD31-4B8C-83A1-F6EECF244321}">
                <p14:modId xmlns:p14="http://schemas.microsoft.com/office/powerpoint/2010/main" val="3958567140"/>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749074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6B83672-EC9F-4D78-97A4-B5821D9626D0}"/>
              </a:ext>
            </a:extLst>
          </p:cNvPr>
          <p:cNvGraphicFramePr>
            <a:graphicFrameLocks noChangeAspect="1"/>
          </p:cNvGraphicFramePr>
          <p:nvPr>
            <p:custDataLst>
              <p:tags r:id="rId2"/>
            </p:custDataLst>
            <p:extLst>
              <p:ext uri="{D42A27DB-BD31-4B8C-83A1-F6EECF244321}">
                <p14:modId xmlns:p14="http://schemas.microsoft.com/office/powerpoint/2010/main" val="3573517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5"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06B83672-EC9F-4D78-97A4-B5821D9626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CA78084-D6B7-4133-956D-9B49195E37E2}"/>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a:t>On-demand trainings and webinars</a:t>
            </a:r>
            <a:endParaRPr lang="en-US" dirty="0"/>
          </a:p>
        </p:txBody>
      </p:sp>
      <p:sp>
        <p:nvSpPr>
          <p:cNvPr id="5" name="Text Placeholder 4">
            <a:extLst>
              <a:ext uri="{FF2B5EF4-FFF2-40B4-BE49-F238E27FC236}">
                <a16:creationId xmlns:a16="http://schemas.microsoft.com/office/drawing/2014/main" id="{E6E4D733-BC75-4AF1-9724-480AE0649772}"/>
              </a:ext>
            </a:extLst>
          </p:cNvPr>
          <p:cNvSpPr>
            <a:spLocks noGrp="1"/>
          </p:cNvSpPr>
          <p:nvPr>
            <p:ph type="body" sz="quarter" idx="12"/>
          </p:nvPr>
        </p:nvSpPr>
        <p:spPr/>
        <p:txBody>
          <a:bodyPr/>
          <a:lstStyle/>
          <a:p>
            <a:r>
              <a:rPr lang="en-US" sz="2000" dirty="0"/>
              <a:t>Training for migration scenarios, 1st and 3rd party tools, APIs, billing, partner center, best practices</a:t>
            </a:r>
          </a:p>
        </p:txBody>
      </p:sp>
      <p:sp>
        <p:nvSpPr>
          <p:cNvPr id="20" name="Slide Number Placeholder 19">
            <a:extLst>
              <a:ext uri="{FF2B5EF4-FFF2-40B4-BE49-F238E27FC236}">
                <a16:creationId xmlns:a16="http://schemas.microsoft.com/office/drawing/2014/main" id="{577FDD18-20FF-49C8-90EC-52BBBA632527}"/>
              </a:ext>
            </a:extLst>
          </p:cNvPr>
          <p:cNvSpPr>
            <a:spLocks noGrp="1"/>
          </p:cNvSpPr>
          <p:nvPr>
            <p:ph type="sldNum" sz="quarter" idx="4"/>
          </p:nvPr>
        </p:nvSpPr>
        <p:spPr/>
        <p:txBody>
          <a:bodyPr/>
          <a:lstStyle/>
          <a:p>
            <a:fld id="{FAADACFB-7C71-4E89-89D2-7BBA40B7BFA9}" type="slidenum">
              <a:rPr lang="en-US" smtClean="0"/>
              <a:pPr/>
              <a:t>21</a:t>
            </a:fld>
            <a:endParaRPr lang="en-US" dirty="0"/>
          </a:p>
        </p:txBody>
      </p:sp>
      <p:sp>
        <p:nvSpPr>
          <p:cNvPr id="15" name="Text Placeholder 14"/>
          <p:cNvSpPr>
            <a:spLocks noGrp="1"/>
          </p:cNvSpPr>
          <p:nvPr>
            <p:ph type="body" sz="quarter" idx="13"/>
          </p:nvPr>
        </p:nvSpPr>
        <p:spPr>
          <a:xfrm>
            <a:off x="227073" y="1419224"/>
            <a:ext cx="6324540" cy="5057775"/>
          </a:xfrm>
        </p:spPr>
        <p:txBody>
          <a:bodyPr/>
          <a:lstStyle/>
          <a:p>
            <a:pPr lvl="0"/>
            <a:r>
              <a:rPr lang="en-US" dirty="0"/>
              <a:t>What is it</a:t>
            </a:r>
          </a:p>
          <a:p>
            <a:pPr lvl="1"/>
            <a:r>
              <a:rPr lang="en-US" dirty="0"/>
              <a:t>Training and other resources for each stage of the Azure journey, from videos to hands on labs</a:t>
            </a:r>
          </a:p>
          <a:p>
            <a:pPr lvl="0"/>
            <a:r>
              <a:rPr lang="en-US" dirty="0"/>
              <a:t>When to use it</a:t>
            </a:r>
          </a:p>
          <a:p>
            <a:pPr lvl="1"/>
            <a:r>
              <a:rPr lang="en-US" dirty="0"/>
              <a:t>Training is available for scenarios, specific tools (typically in how to content), as well as more generally for Azure and cloud deployment</a:t>
            </a:r>
          </a:p>
          <a:p>
            <a:pPr lvl="0"/>
            <a:r>
              <a:rPr lang="en-US" dirty="0"/>
              <a:t>How to access </a:t>
            </a:r>
          </a:p>
          <a:p>
            <a:pPr lvl="0"/>
            <a:r>
              <a:rPr lang="en-US" sz="1800" dirty="0">
                <a:hlinkClick r:id="rId8"/>
              </a:rPr>
              <a:t>Data Estate Modernization Webinar Series</a:t>
            </a:r>
            <a:endParaRPr lang="en-US" sz="1800" dirty="0"/>
          </a:p>
          <a:p>
            <a:r>
              <a:rPr lang="en-US" sz="1800" dirty="0">
                <a:hlinkClick r:id="rId9"/>
              </a:rPr>
              <a:t>Hands on lab</a:t>
            </a:r>
            <a:r>
              <a:rPr lang="en-US" sz="1800" dirty="0"/>
              <a:t> </a:t>
            </a:r>
          </a:p>
          <a:p>
            <a:pPr lvl="0"/>
            <a:r>
              <a:rPr lang="en-US" sz="1800" dirty="0">
                <a:hlinkClick r:id="rId10"/>
              </a:rPr>
              <a:t>Free online learning resources to develop your Azure skills</a:t>
            </a:r>
            <a:endParaRPr lang="en-US" sz="1800" dirty="0"/>
          </a:p>
          <a:p>
            <a:pPr lvl="0"/>
            <a:r>
              <a:rPr lang="en-US" sz="1800" dirty="0">
                <a:hlinkClick r:id="rId11"/>
              </a:rPr>
              <a:t>Get started with Azure</a:t>
            </a:r>
            <a:r>
              <a:rPr lang="en-US" sz="1800" dirty="0"/>
              <a:t> (Microsoft Docs)</a:t>
            </a:r>
          </a:p>
          <a:p>
            <a:pPr lvl="0"/>
            <a:r>
              <a:rPr lang="en-US" sz="1800" dirty="0">
                <a:hlinkClick r:id="rId12"/>
              </a:rPr>
              <a:t>Azure Classes for IT Pros</a:t>
            </a:r>
            <a:r>
              <a:rPr lang="en-US" sz="1800" dirty="0"/>
              <a:t> (Microsoft Academy)</a:t>
            </a:r>
          </a:p>
          <a:p>
            <a:pPr lvl="0"/>
            <a:r>
              <a:rPr lang="en-US" sz="1800" dirty="0">
                <a:hlinkClick r:id="rId13"/>
              </a:rPr>
              <a:t>Azure Certification</a:t>
            </a:r>
            <a:endParaRPr lang="en-US" sz="1800" dirty="0"/>
          </a:p>
          <a:p>
            <a:pPr lvl="0"/>
            <a:r>
              <a:rPr lang="en-US" sz="1800" dirty="0"/>
              <a:t>Develop key capabilities via </a:t>
            </a:r>
            <a:r>
              <a:rPr lang="en-US" sz="1800" dirty="0">
                <a:hlinkClick r:id="rId14"/>
              </a:rPr>
              <a:t>Technical Journeys</a:t>
            </a:r>
            <a:endParaRPr lang="en-US" sz="1800" dirty="0"/>
          </a:p>
        </p:txBody>
      </p:sp>
      <p:graphicFrame>
        <p:nvGraphicFramePr>
          <p:cNvPr id="11" name="Content Placeholder 4">
            <a:extLst>
              <a:ext uri="{FF2B5EF4-FFF2-40B4-BE49-F238E27FC236}">
                <a16:creationId xmlns:a16="http://schemas.microsoft.com/office/drawing/2014/main" id="{84572784-7047-4974-82D8-97D22CC9BFC9}"/>
              </a:ext>
            </a:extLst>
          </p:cNvPr>
          <p:cNvGraphicFramePr>
            <a:graphicFrameLocks/>
          </p:cNvGraphicFramePr>
          <p:nvPr>
            <p:extLst>
              <p:ext uri="{D42A27DB-BD31-4B8C-83A1-F6EECF244321}">
                <p14:modId xmlns:p14="http://schemas.microsoft.com/office/powerpoint/2010/main" val="249846113"/>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43754BB8-E5D6-C54F-851F-9B199CDC8D79}"/>
              </a:ext>
            </a:extLst>
          </p:cNvPr>
          <p:cNvPicPr>
            <a:picLocks noChangeAspect="1"/>
          </p:cNvPicPr>
          <p:nvPr/>
        </p:nvPicPr>
        <p:blipFill>
          <a:blip r:embed="rId15"/>
          <a:stretch>
            <a:fillRect/>
          </a:stretch>
        </p:blipFill>
        <p:spPr>
          <a:xfrm>
            <a:off x="9477242" y="1419224"/>
            <a:ext cx="2413512" cy="2818882"/>
          </a:xfrm>
          <a:prstGeom prst="rect">
            <a:avLst/>
          </a:prstGeom>
        </p:spPr>
      </p:pic>
      <p:pic>
        <p:nvPicPr>
          <p:cNvPr id="12" name="Picture 11">
            <a:extLst>
              <a:ext uri="{FF2B5EF4-FFF2-40B4-BE49-F238E27FC236}">
                <a16:creationId xmlns:a16="http://schemas.microsoft.com/office/drawing/2014/main" id="{7702473C-638A-9A49-8EB5-40BE7D841268}"/>
              </a:ext>
            </a:extLst>
          </p:cNvPr>
          <p:cNvPicPr>
            <a:picLocks noChangeAspect="1"/>
          </p:cNvPicPr>
          <p:nvPr/>
        </p:nvPicPr>
        <p:blipFill>
          <a:blip r:embed="rId16"/>
          <a:stretch>
            <a:fillRect/>
          </a:stretch>
        </p:blipFill>
        <p:spPr>
          <a:xfrm>
            <a:off x="8265292" y="2222840"/>
            <a:ext cx="2611664" cy="3068878"/>
          </a:xfrm>
          <a:prstGeom prst="rect">
            <a:avLst/>
          </a:prstGeom>
        </p:spPr>
      </p:pic>
      <p:pic>
        <p:nvPicPr>
          <p:cNvPr id="13" name="Picture 12">
            <a:extLst>
              <a:ext uri="{FF2B5EF4-FFF2-40B4-BE49-F238E27FC236}">
                <a16:creationId xmlns:a16="http://schemas.microsoft.com/office/drawing/2014/main" id="{BF5FCC22-A090-444F-A340-F3DEEE17E482}"/>
              </a:ext>
            </a:extLst>
          </p:cNvPr>
          <p:cNvPicPr>
            <a:picLocks noChangeAspect="1"/>
          </p:cNvPicPr>
          <p:nvPr/>
        </p:nvPicPr>
        <p:blipFill>
          <a:blip r:embed="rId17"/>
          <a:stretch>
            <a:fillRect/>
          </a:stretch>
        </p:blipFill>
        <p:spPr>
          <a:xfrm>
            <a:off x="7095820" y="3276451"/>
            <a:ext cx="2569186" cy="3051758"/>
          </a:xfrm>
          <a:prstGeom prst="rect">
            <a:avLst/>
          </a:prstGeom>
        </p:spPr>
      </p:pic>
    </p:spTree>
    <p:extLst>
      <p:ext uri="{BB962C8B-B14F-4D97-AF65-F5344CB8AC3E}">
        <p14:creationId xmlns:p14="http://schemas.microsoft.com/office/powerpoint/2010/main" val="1280995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E647650-4C6F-490A-9E4B-9D079F988A70}"/>
              </a:ext>
            </a:extLst>
          </p:cNvPr>
          <p:cNvSpPr/>
          <p:nvPr/>
        </p:nvSpPr>
        <p:spPr>
          <a:xfrm>
            <a:off x="4394806" y="1610009"/>
            <a:ext cx="7492394" cy="286523"/>
          </a:xfrm>
          <a:custGeom>
            <a:avLst/>
            <a:gdLst>
              <a:gd name="connsiteX0" fmla="*/ 0 w 7492394"/>
              <a:gd name="connsiteY0" fmla="*/ 0 h 914400"/>
              <a:gd name="connsiteX1" fmla="*/ 7492394 w 7492394"/>
              <a:gd name="connsiteY1" fmla="*/ 0 h 914400"/>
              <a:gd name="connsiteX2" fmla="*/ 7492394 w 7492394"/>
              <a:gd name="connsiteY2" fmla="*/ 914400 h 914400"/>
              <a:gd name="connsiteX3" fmla="*/ 0 w 7492394"/>
              <a:gd name="connsiteY3" fmla="*/ 914400 h 914400"/>
              <a:gd name="connsiteX4" fmla="*/ 0 w 7492394"/>
              <a:gd name="connsiteY4" fmla="*/ 0 h 914400"/>
              <a:gd name="connsiteX0" fmla="*/ 0 w 7492394"/>
              <a:gd name="connsiteY0" fmla="*/ 914400 h 1005840"/>
              <a:gd name="connsiteX1" fmla="*/ 0 w 7492394"/>
              <a:gd name="connsiteY1" fmla="*/ 0 h 1005840"/>
              <a:gd name="connsiteX2" fmla="*/ 7492394 w 7492394"/>
              <a:gd name="connsiteY2" fmla="*/ 0 h 1005840"/>
              <a:gd name="connsiteX3" fmla="*/ 7492394 w 7492394"/>
              <a:gd name="connsiteY3" fmla="*/ 914400 h 1005840"/>
              <a:gd name="connsiteX4" fmla="*/ 91440 w 7492394"/>
              <a:gd name="connsiteY4" fmla="*/ 1005840 h 1005840"/>
              <a:gd name="connsiteX0" fmla="*/ 0 w 7492394"/>
              <a:gd name="connsiteY0" fmla="*/ 914400 h 914400"/>
              <a:gd name="connsiteX1" fmla="*/ 0 w 7492394"/>
              <a:gd name="connsiteY1" fmla="*/ 0 h 914400"/>
              <a:gd name="connsiteX2" fmla="*/ 7492394 w 7492394"/>
              <a:gd name="connsiteY2" fmla="*/ 0 h 914400"/>
              <a:gd name="connsiteX3" fmla="*/ 7492394 w 749239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7492394" h="914400">
                <a:moveTo>
                  <a:pt x="0" y="914400"/>
                </a:moveTo>
                <a:lnTo>
                  <a:pt x="0" y="0"/>
                </a:lnTo>
                <a:lnTo>
                  <a:pt x="7492394" y="0"/>
                </a:lnTo>
                <a:lnTo>
                  <a:pt x="7492394" y="914400"/>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GB" sz="1200" dirty="0" err="1"/>
          </a:p>
        </p:txBody>
      </p:sp>
      <p:graphicFrame>
        <p:nvGraphicFramePr>
          <p:cNvPr id="10" name="Object 9" hidden="1">
            <a:extLst>
              <a:ext uri="{FF2B5EF4-FFF2-40B4-BE49-F238E27FC236}">
                <a16:creationId xmlns:a16="http://schemas.microsoft.com/office/drawing/2014/main" id="{06B83672-EC9F-4D78-97A4-B5821D9626D0}"/>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9"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06B83672-EC9F-4D78-97A4-B5821D9626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CA78084-D6B7-4133-956D-9B49195E37E2}"/>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a:t>Customer Experience</a:t>
            </a:r>
            <a:endParaRPr lang="en-US" dirty="0"/>
          </a:p>
        </p:txBody>
      </p:sp>
      <p:sp>
        <p:nvSpPr>
          <p:cNvPr id="5" name="Text Placeholder 4">
            <a:extLst>
              <a:ext uri="{FF2B5EF4-FFF2-40B4-BE49-F238E27FC236}">
                <a16:creationId xmlns:a16="http://schemas.microsoft.com/office/drawing/2014/main" id="{E6E4D733-BC75-4AF1-9724-480AE0649772}"/>
              </a:ext>
            </a:extLst>
          </p:cNvPr>
          <p:cNvSpPr>
            <a:spLocks noGrp="1"/>
          </p:cNvSpPr>
          <p:nvPr>
            <p:ph type="body" sz="quarter" idx="12"/>
          </p:nvPr>
        </p:nvSpPr>
        <p:spPr/>
        <p:txBody>
          <a:bodyPr/>
          <a:lstStyle/>
          <a:p>
            <a:r>
              <a:rPr lang="en-US" dirty="0"/>
              <a:t>Real customer scenario-based guidance </a:t>
            </a:r>
            <a:r>
              <a:rPr lang="en-US"/>
              <a:t>across “5R</a:t>
            </a:r>
            <a:r>
              <a:rPr lang="en-US" dirty="0"/>
              <a:t>” migration journeys</a:t>
            </a:r>
          </a:p>
        </p:txBody>
      </p:sp>
      <p:sp>
        <p:nvSpPr>
          <p:cNvPr id="20" name="Slide Number Placeholder 19">
            <a:extLst>
              <a:ext uri="{FF2B5EF4-FFF2-40B4-BE49-F238E27FC236}">
                <a16:creationId xmlns:a16="http://schemas.microsoft.com/office/drawing/2014/main" id="{577FDD18-20FF-49C8-90EC-52BBBA632527}"/>
              </a:ext>
            </a:extLst>
          </p:cNvPr>
          <p:cNvSpPr>
            <a:spLocks noGrp="1"/>
          </p:cNvSpPr>
          <p:nvPr>
            <p:ph type="sldNum" sz="quarter" idx="4"/>
          </p:nvPr>
        </p:nvSpPr>
        <p:spPr/>
        <p:txBody>
          <a:bodyPr/>
          <a:lstStyle/>
          <a:p>
            <a:fld id="{FAADACFB-7C71-4E89-89D2-7BBA40B7BFA9}" type="slidenum">
              <a:rPr lang="en-US" smtClean="0"/>
              <a:pPr/>
              <a:t>22</a:t>
            </a:fld>
            <a:endParaRPr lang="en-US" dirty="0"/>
          </a:p>
        </p:txBody>
      </p:sp>
      <p:sp>
        <p:nvSpPr>
          <p:cNvPr id="15" name="Text Placeholder 14"/>
          <p:cNvSpPr>
            <a:spLocks noGrp="1"/>
          </p:cNvSpPr>
          <p:nvPr>
            <p:ph type="body" sz="quarter" idx="13"/>
          </p:nvPr>
        </p:nvSpPr>
        <p:spPr>
          <a:xfrm>
            <a:off x="227073" y="1419224"/>
            <a:ext cx="3927238" cy="5057775"/>
          </a:xfrm>
        </p:spPr>
        <p:txBody>
          <a:bodyPr/>
          <a:lstStyle/>
          <a:p>
            <a:pPr lvl="0"/>
            <a:r>
              <a:rPr lang="en-US" dirty="0"/>
              <a:t>What is it</a:t>
            </a:r>
          </a:p>
          <a:p>
            <a:pPr lvl="1"/>
            <a:r>
              <a:rPr lang="en-US" dirty="0"/>
              <a:t>Azure Migration Center has structured BDM and TDM guidance for multiple migration scenarios</a:t>
            </a:r>
          </a:p>
          <a:p>
            <a:pPr lvl="1"/>
            <a:r>
              <a:rPr lang="en-US" dirty="0"/>
              <a:t>Covers basic lift-and-shift all the way to rebuilding apps, as well as initial assessment and optimization</a:t>
            </a:r>
          </a:p>
          <a:p>
            <a:pPr lvl="0"/>
            <a:r>
              <a:rPr lang="en-US" dirty="0"/>
              <a:t>When to use it</a:t>
            </a:r>
          </a:p>
          <a:p>
            <a:pPr lvl="1"/>
            <a:r>
              <a:rPr lang="en-US" dirty="0"/>
              <a:t>During customer discussion and to select tools and methods for specific customer migrations</a:t>
            </a:r>
          </a:p>
          <a:p>
            <a:pPr lvl="1"/>
            <a:r>
              <a:rPr lang="en-US" dirty="0"/>
              <a:t>The Migration Center also has rich content on post-migration optimization</a:t>
            </a:r>
          </a:p>
          <a:p>
            <a:pPr lvl="0"/>
            <a:r>
              <a:rPr lang="en-US" dirty="0"/>
              <a:t>How to access</a:t>
            </a:r>
          </a:p>
          <a:p>
            <a:pPr lvl="1"/>
            <a:r>
              <a:rPr lang="en-US" dirty="0">
                <a:hlinkClick r:id="rId8"/>
              </a:rPr>
              <a:t>Azure Migration center</a:t>
            </a:r>
            <a:endParaRPr lang="en-US" dirty="0"/>
          </a:p>
          <a:p>
            <a:pPr lvl="1"/>
            <a:r>
              <a:rPr lang="en-US" dirty="0"/>
              <a:t>(see also the case studies, for specific customer examples)</a:t>
            </a:r>
          </a:p>
        </p:txBody>
      </p:sp>
      <p:graphicFrame>
        <p:nvGraphicFramePr>
          <p:cNvPr id="11" name="Content Placeholder 4">
            <a:extLst>
              <a:ext uri="{FF2B5EF4-FFF2-40B4-BE49-F238E27FC236}">
                <a16:creationId xmlns:a16="http://schemas.microsoft.com/office/drawing/2014/main" id="{84572784-7047-4974-82D8-97D22CC9BFC9}"/>
              </a:ext>
            </a:extLst>
          </p:cNvPr>
          <p:cNvGraphicFramePr>
            <a:graphicFrameLocks/>
          </p:cNvGraphicFramePr>
          <p:nvPr>
            <p:extLst>
              <p:ext uri="{D42A27DB-BD31-4B8C-83A1-F6EECF244321}">
                <p14:modId xmlns:p14="http://schemas.microsoft.com/office/powerpoint/2010/main" val="1860521710"/>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13" name="Table 12">
            <a:extLst>
              <a:ext uri="{FF2B5EF4-FFF2-40B4-BE49-F238E27FC236}">
                <a16:creationId xmlns:a16="http://schemas.microsoft.com/office/drawing/2014/main" id="{6CFAE402-D36F-49D7-A49D-C1B0DA9B07E5}"/>
              </a:ext>
            </a:extLst>
          </p:cNvPr>
          <p:cNvGraphicFramePr>
            <a:graphicFrameLocks noGrp="1"/>
          </p:cNvGraphicFramePr>
          <p:nvPr>
            <p:extLst>
              <p:ext uri="{D42A27DB-BD31-4B8C-83A1-F6EECF244321}">
                <p14:modId xmlns:p14="http://schemas.microsoft.com/office/powerpoint/2010/main" val="3731468120"/>
              </p:ext>
            </p:extLst>
          </p:nvPr>
        </p:nvGraphicFramePr>
        <p:xfrm>
          <a:off x="4394806" y="1760329"/>
          <a:ext cx="7498746" cy="4725162"/>
        </p:xfrm>
        <a:graphic>
          <a:graphicData uri="http://schemas.openxmlformats.org/drawingml/2006/table">
            <a:tbl>
              <a:tblPr firstRow="1">
                <a:tableStyleId>{00A15C55-8517-42AA-B614-E9B94910E393}</a:tableStyleId>
              </a:tblPr>
              <a:tblGrid>
                <a:gridCol w="1249791">
                  <a:extLst>
                    <a:ext uri="{9D8B030D-6E8A-4147-A177-3AD203B41FA5}">
                      <a16:colId xmlns:a16="http://schemas.microsoft.com/office/drawing/2014/main" val="1542199005"/>
                    </a:ext>
                  </a:extLst>
                </a:gridCol>
                <a:gridCol w="1249791">
                  <a:extLst>
                    <a:ext uri="{9D8B030D-6E8A-4147-A177-3AD203B41FA5}">
                      <a16:colId xmlns:a16="http://schemas.microsoft.com/office/drawing/2014/main" val="421101741"/>
                    </a:ext>
                  </a:extLst>
                </a:gridCol>
                <a:gridCol w="1249791">
                  <a:extLst>
                    <a:ext uri="{9D8B030D-6E8A-4147-A177-3AD203B41FA5}">
                      <a16:colId xmlns:a16="http://schemas.microsoft.com/office/drawing/2014/main" val="2014924151"/>
                    </a:ext>
                  </a:extLst>
                </a:gridCol>
                <a:gridCol w="1249791">
                  <a:extLst>
                    <a:ext uri="{9D8B030D-6E8A-4147-A177-3AD203B41FA5}">
                      <a16:colId xmlns:a16="http://schemas.microsoft.com/office/drawing/2014/main" val="37983376"/>
                    </a:ext>
                  </a:extLst>
                </a:gridCol>
                <a:gridCol w="1249791">
                  <a:extLst>
                    <a:ext uri="{9D8B030D-6E8A-4147-A177-3AD203B41FA5}">
                      <a16:colId xmlns:a16="http://schemas.microsoft.com/office/drawing/2014/main" val="813962936"/>
                    </a:ext>
                  </a:extLst>
                </a:gridCol>
                <a:gridCol w="1249791">
                  <a:extLst>
                    <a:ext uri="{9D8B030D-6E8A-4147-A177-3AD203B41FA5}">
                      <a16:colId xmlns:a16="http://schemas.microsoft.com/office/drawing/2014/main" val="3443396390"/>
                    </a:ext>
                  </a:extLst>
                </a:gridCol>
              </a:tblGrid>
              <a:tr h="0">
                <a:tc>
                  <a:txBody>
                    <a:bodyPr/>
                    <a:lstStyle/>
                    <a:p>
                      <a:pPr algn="ctr"/>
                      <a:r>
                        <a:rPr lang="en-US" sz="1600" dirty="0">
                          <a:solidFill>
                            <a:schemeClr val="tx2"/>
                          </a:solidFill>
                          <a:latin typeface="+mn-lt"/>
                        </a:rPr>
                        <a:t>Assess</a:t>
                      </a:r>
                    </a:p>
                  </a:txBody>
                  <a:tcPr marL="73152" marR="73152" marT="82296" marB="8229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600" dirty="0">
                          <a:solidFill>
                            <a:schemeClr val="tx2"/>
                          </a:solidFill>
                          <a:latin typeface="+mn-lt"/>
                        </a:rPr>
                        <a:t>Migrate</a:t>
                      </a:r>
                    </a:p>
                  </a:txBody>
                  <a:tcPr marL="73152" marR="73152" marT="82296" marB="8229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600" dirty="0">
                          <a:solidFill>
                            <a:schemeClr val="tx2"/>
                          </a:solidFill>
                          <a:latin typeface="+mn-lt"/>
                        </a:rPr>
                        <a:t>Optimize</a:t>
                      </a:r>
                    </a:p>
                  </a:txBody>
                  <a:tcPr marL="73152" marR="73152" marT="82296" marB="8229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94232"/>
                  </a:ext>
                </a:extLst>
              </a:tr>
              <a:tr h="0">
                <a:tc>
                  <a:txBody>
                    <a:bodyPr/>
                    <a:lstStyle/>
                    <a:p>
                      <a:pPr algn="ctr"/>
                      <a:endParaRPr lang="en-US" sz="1200" dirty="0">
                        <a:latin typeface="+mn-lt"/>
                      </a:endParaRPr>
                    </a:p>
                  </a:txBody>
                  <a:tcPr marL="73152" marR="73152" marT="82296" marB="82296">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200" b="1" dirty="0">
                          <a:solidFill>
                            <a:schemeClr val="tx1"/>
                          </a:solidFill>
                          <a:latin typeface="+mn-lt"/>
                        </a:rPr>
                        <a:t>Rehost</a:t>
                      </a:r>
                    </a:p>
                  </a:txBody>
                  <a:tcPr marL="73152" marR="73152" marT="82296" marB="8229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pPr algn="ctr"/>
                      <a:r>
                        <a:rPr lang="en-US" sz="1200" b="1" dirty="0">
                          <a:solidFill>
                            <a:schemeClr val="tx1"/>
                          </a:solidFill>
                          <a:latin typeface="+mn-lt"/>
                        </a:rPr>
                        <a:t>Refactor</a:t>
                      </a:r>
                    </a:p>
                  </a:txBody>
                  <a:tcPr marL="73152" marR="73152" marT="82296" marB="8229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pPr algn="ctr"/>
                      <a:r>
                        <a:rPr lang="en-US" sz="1200" b="1" dirty="0">
                          <a:solidFill>
                            <a:schemeClr val="tx1"/>
                          </a:solidFill>
                          <a:latin typeface="+mn-lt"/>
                        </a:rPr>
                        <a:t>Rearchitect</a:t>
                      </a:r>
                    </a:p>
                  </a:txBody>
                  <a:tcPr marL="73152" marR="73152" marT="82296" marB="8229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pPr algn="ctr"/>
                      <a:r>
                        <a:rPr lang="en-US" sz="1200" b="1" dirty="0">
                          <a:solidFill>
                            <a:schemeClr val="tx1"/>
                          </a:solidFill>
                          <a:latin typeface="+mn-lt"/>
                        </a:rPr>
                        <a:t>Rebuild</a:t>
                      </a:r>
                    </a:p>
                  </a:txBody>
                  <a:tcPr marL="73152" marR="73152" marT="82296" marB="8229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pPr algn="ctr"/>
                      <a:endParaRPr lang="en-US" sz="1200" dirty="0">
                        <a:latin typeface="+mn-lt"/>
                      </a:endParaRPr>
                    </a:p>
                  </a:txBody>
                  <a:tcPr marL="73152" marR="73152" marT="82296" marB="82296">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8840902"/>
                  </a:ext>
                </a:extLst>
              </a:tr>
              <a:tr h="0">
                <a:tc>
                  <a:txBody>
                    <a:bodyPr/>
                    <a:lstStyle/>
                    <a:p>
                      <a:pPr marL="137160" marR="0" indent="-137160" algn="l" defTabSz="1087896"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050" dirty="0">
                          <a:latin typeface="+mn-lt"/>
                        </a:rPr>
                        <a:t>Discover- using cloud migration assessment tools, compile an inventory of the physical and virtual servers in your environment.</a:t>
                      </a:r>
                    </a:p>
                    <a:p>
                      <a:pPr marL="137160" indent="-137160">
                        <a:spcBef>
                          <a:spcPts val="0"/>
                        </a:spcBef>
                        <a:spcAft>
                          <a:spcPts val="400"/>
                        </a:spcAft>
                        <a:buFont typeface="Arial" panose="020B0604020202020204" pitchFamily="34" charset="0"/>
                        <a:buChar char="•"/>
                      </a:pPr>
                      <a:r>
                        <a:rPr lang="en-US" sz="1050" dirty="0">
                          <a:latin typeface="+mn-lt"/>
                        </a:rPr>
                        <a:t>Map servers to represent on-premises applications</a:t>
                      </a:r>
                    </a:p>
                    <a:p>
                      <a:pPr marL="137160" indent="-137160">
                        <a:spcBef>
                          <a:spcPts val="0"/>
                        </a:spcBef>
                        <a:spcAft>
                          <a:spcPts val="400"/>
                        </a:spcAft>
                        <a:buFont typeface="Arial" panose="020B0604020202020204" pitchFamily="34" charset="0"/>
                        <a:buChar char="•"/>
                      </a:pPr>
                      <a:r>
                        <a:rPr lang="en-US" sz="1050" dirty="0">
                          <a:latin typeface="+mn-lt"/>
                        </a:rPr>
                        <a:t>Evaluate how to best move each on-premises application</a:t>
                      </a:r>
                    </a:p>
                  </a:txBody>
                  <a:tcPr marL="73152" marR="73152" marT="91440" marB="91440">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tc>
                  <a:txBody>
                    <a:bodyPr/>
                    <a:lstStyle/>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When to consider</a:t>
                      </a:r>
                    </a:p>
                    <a:p>
                      <a:pPr defTabSz="932597">
                        <a:lnSpc>
                          <a:spcPct val="90000"/>
                        </a:lnSpc>
                        <a:spcAft>
                          <a:spcPts val="612"/>
                        </a:spcAft>
                        <a:defRPr/>
                      </a:pPr>
                      <a:r>
                        <a:rPr lang="en-US" sz="1050" dirty="0">
                          <a:solidFill>
                            <a:schemeClr val="tx1"/>
                          </a:solidFill>
                          <a:latin typeface="+mn-lt"/>
                        </a:rPr>
                        <a:t>Free up datacenter capacity</a:t>
                      </a:r>
                    </a:p>
                    <a:p>
                      <a:pPr defTabSz="932597">
                        <a:lnSpc>
                          <a:spcPct val="90000"/>
                        </a:lnSpc>
                        <a:spcAft>
                          <a:spcPts val="612"/>
                        </a:spcAft>
                        <a:defRPr/>
                      </a:pPr>
                      <a:r>
                        <a:rPr lang="en-US" sz="1050" dirty="0">
                          <a:solidFill>
                            <a:schemeClr val="tx1"/>
                          </a:solidFill>
                          <a:latin typeface="+mn-lt"/>
                        </a:rPr>
                        <a:t>Apps that are in “maintain mode”</a:t>
                      </a: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Pros</a:t>
                      </a:r>
                    </a:p>
                    <a:p>
                      <a:pPr defTabSz="951028" fontAlgn="base">
                        <a:lnSpc>
                          <a:spcPct val="90000"/>
                        </a:lnSpc>
                        <a:spcBef>
                          <a:spcPct val="0"/>
                        </a:spcBef>
                        <a:spcAft>
                          <a:spcPts val="612"/>
                        </a:spcAft>
                        <a:defRPr/>
                      </a:pPr>
                      <a:r>
                        <a:rPr lang="en-US" sz="1050" dirty="0">
                          <a:solidFill>
                            <a:schemeClr val="tx1"/>
                          </a:solidFill>
                          <a:latin typeface="+mn-lt"/>
                        </a:rPr>
                        <a:t>No re-architect or new code</a:t>
                      </a:r>
                    </a:p>
                    <a:p>
                      <a:pPr defTabSz="951028" fontAlgn="base">
                        <a:lnSpc>
                          <a:spcPct val="90000"/>
                        </a:lnSpc>
                        <a:spcBef>
                          <a:spcPct val="0"/>
                        </a:spcBef>
                        <a:spcAft>
                          <a:spcPts val="612"/>
                        </a:spcAft>
                        <a:defRPr/>
                      </a:pPr>
                      <a:r>
                        <a:rPr lang="en-US" sz="1050" dirty="0">
                          <a:solidFill>
                            <a:schemeClr val="tx1"/>
                          </a:solidFill>
                          <a:latin typeface="+mn-lt"/>
                        </a:rPr>
                        <a:t>Least effort for quick migration</a:t>
                      </a: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Cons</a:t>
                      </a:r>
                    </a:p>
                    <a:p>
                      <a:pPr defTabSz="951028" fontAlgn="base">
                        <a:lnSpc>
                          <a:spcPct val="90000"/>
                        </a:lnSpc>
                        <a:spcBef>
                          <a:spcPct val="0"/>
                        </a:spcBef>
                        <a:spcAft>
                          <a:spcPts val="612"/>
                        </a:spcAft>
                        <a:defRPr/>
                      </a:pPr>
                      <a:r>
                        <a:rPr lang="en-US" sz="1050" dirty="0">
                          <a:solidFill>
                            <a:schemeClr val="tx1"/>
                          </a:solidFill>
                          <a:latin typeface="+mn-lt"/>
                        </a:rPr>
                        <a:t>Doesn’t take full advantage of cloud </a:t>
                      </a:r>
                    </a:p>
                    <a:p>
                      <a:pPr defTabSz="951028" fontAlgn="base">
                        <a:lnSpc>
                          <a:spcPct val="90000"/>
                        </a:lnSpc>
                        <a:spcBef>
                          <a:spcPct val="0"/>
                        </a:spcBef>
                        <a:spcAft>
                          <a:spcPts val="612"/>
                        </a:spcAft>
                        <a:defRPr/>
                      </a:pPr>
                      <a:r>
                        <a:rPr lang="en-US" sz="1050" dirty="0">
                          <a:solidFill>
                            <a:schemeClr val="tx1"/>
                          </a:solidFill>
                          <a:latin typeface="+mn-lt"/>
                        </a:rPr>
                        <a:t>Manual patching, upgrades </a:t>
                      </a:r>
                    </a:p>
                    <a:p>
                      <a:pPr defTabSz="951028" fontAlgn="base">
                        <a:lnSpc>
                          <a:spcPct val="90000"/>
                        </a:lnSpc>
                        <a:spcBef>
                          <a:spcPct val="0"/>
                        </a:spcBef>
                        <a:spcAft>
                          <a:spcPts val="612"/>
                        </a:spcAft>
                        <a:defRPr/>
                      </a:pPr>
                      <a:r>
                        <a:rPr lang="en-US" sz="1050" dirty="0">
                          <a:solidFill>
                            <a:schemeClr val="tx1"/>
                          </a:solidFill>
                          <a:latin typeface="+mn-lt"/>
                        </a:rPr>
                        <a:t>No automated app scaling </a:t>
                      </a:r>
                      <a:br>
                        <a:rPr lang="en-US" sz="1050" dirty="0">
                          <a:solidFill>
                            <a:schemeClr val="tx1"/>
                          </a:solidFill>
                          <a:latin typeface="+mn-lt"/>
                        </a:rPr>
                      </a:br>
                      <a:r>
                        <a:rPr lang="en-US" sz="1050" dirty="0">
                          <a:solidFill>
                            <a:schemeClr val="tx1"/>
                          </a:solidFill>
                          <a:latin typeface="+mn-lt"/>
                        </a:rPr>
                        <a:t>and high availability</a:t>
                      </a:r>
                      <a:endParaRPr lang="en-US" sz="1050" kern="1200" dirty="0">
                        <a:solidFill>
                          <a:schemeClr val="dk1"/>
                        </a:solidFill>
                        <a:latin typeface="+mn-lt"/>
                        <a:ea typeface="+mn-ea"/>
                        <a:cs typeface="+mn-cs"/>
                      </a:endParaRPr>
                    </a:p>
                  </a:txBody>
                  <a:tcPr marL="73152" marR="73152"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tc>
                  <a:txBody>
                    <a:bodyPr/>
                    <a:lstStyle/>
                    <a:p>
                      <a:pPr defTabSz="932597">
                        <a:lnSpc>
                          <a:spcPct val="90000"/>
                        </a:lnSpc>
                        <a:spcAft>
                          <a:spcPts val="612"/>
                        </a:spcAft>
                        <a:defRPr/>
                      </a:pPr>
                      <a:r>
                        <a:rPr lang="en-US" sz="1050" dirty="0">
                          <a:solidFill>
                            <a:srgbClr val="0078D7"/>
                          </a:solidFill>
                          <a:latin typeface="+mn-lt"/>
                          <a:cs typeface="Segoe UI Semibold" panose="020B0702040204020203" pitchFamily="34" charset="0"/>
                        </a:rPr>
                        <a:t>When to consider</a:t>
                      </a:r>
                    </a:p>
                    <a:p>
                      <a:pPr defTabSz="932597">
                        <a:lnSpc>
                          <a:spcPct val="90000"/>
                        </a:lnSpc>
                        <a:spcAft>
                          <a:spcPts val="612"/>
                        </a:spcAft>
                        <a:defRPr/>
                      </a:pPr>
                      <a:r>
                        <a:rPr lang="en-US" sz="1050" dirty="0">
                          <a:solidFill>
                            <a:schemeClr val="tx1"/>
                          </a:solidFill>
                          <a:latin typeface="+mn-lt"/>
                        </a:rPr>
                        <a:t>Need a quick way to modernize </a:t>
                      </a:r>
                    </a:p>
                    <a:p>
                      <a:pPr defTabSz="932597">
                        <a:lnSpc>
                          <a:spcPct val="90000"/>
                        </a:lnSpc>
                        <a:spcAft>
                          <a:spcPts val="612"/>
                        </a:spcAft>
                        <a:defRPr/>
                      </a:pPr>
                      <a:r>
                        <a:rPr lang="en-US" sz="1050" dirty="0">
                          <a:solidFill>
                            <a:schemeClr val="tx1"/>
                          </a:solidFill>
                          <a:latin typeface="+mn-lt"/>
                        </a:rPr>
                        <a:t>Code portability is important</a:t>
                      </a:r>
                    </a:p>
                    <a:p>
                      <a:pPr defTabSz="932597">
                        <a:lnSpc>
                          <a:spcPct val="90000"/>
                        </a:lnSpc>
                        <a:spcAft>
                          <a:spcPts val="612"/>
                        </a:spcAft>
                        <a:defRPr/>
                      </a:pPr>
                      <a:r>
                        <a:rPr lang="en-US" sz="1050" dirty="0">
                          <a:solidFill>
                            <a:srgbClr val="0078D7"/>
                          </a:solidFill>
                          <a:latin typeface="+mn-lt"/>
                          <a:cs typeface="Segoe UI Semibold" panose="020B0702040204020203" pitchFamily="34" charset="0"/>
                        </a:rPr>
                        <a:t>Pros</a:t>
                      </a:r>
                    </a:p>
                    <a:p>
                      <a:pPr defTabSz="951028" fontAlgn="base">
                        <a:lnSpc>
                          <a:spcPct val="90000"/>
                        </a:lnSpc>
                        <a:spcBef>
                          <a:spcPct val="0"/>
                        </a:spcBef>
                        <a:spcAft>
                          <a:spcPts val="612"/>
                        </a:spcAft>
                        <a:defRPr/>
                      </a:pPr>
                      <a:r>
                        <a:rPr lang="en-US" sz="1050" dirty="0">
                          <a:solidFill>
                            <a:schemeClr val="tx1"/>
                          </a:solidFill>
                          <a:latin typeface="+mn-lt"/>
                        </a:rPr>
                        <a:t>No re-architect or new code</a:t>
                      </a:r>
                    </a:p>
                    <a:p>
                      <a:pPr defTabSz="951028" fontAlgn="base">
                        <a:lnSpc>
                          <a:spcPct val="90000"/>
                        </a:lnSpc>
                        <a:spcBef>
                          <a:spcPct val="0"/>
                        </a:spcBef>
                        <a:spcAft>
                          <a:spcPts val="612"/>
                        </a:spcAft>
                        <a:defRPr/>
                      </a:pPr>
                      <a:r>
                        <a:rPr lang="en-US" sz="1050" dirty="0">
                          <a:solidFill>
                            <a:schemeClr val="tx1"/>
                          </a:solidFill>
                          <a:latin typeface="+mn-lt"/>
                        </a:rPr>
                        <a:t>Increased density and lower deployment cost</a:t>
                      </a:r>
                    </a:p>
                    <a:p>
                      <a:pPr defTabSz="951028" fontAlgn="base">
                        <a:lnSpc>
                          <a:spcPct val="90000"/>
                        </a:lnSpc>
                        <a:spcBef>
                          <a:spcPct val="0"/>
                        </a:spcBef>
                        <a:spcAft>
                          <a:spcPts val="612"/>
                        </a:spcAft>
                        <a:defRPr/>
                      </a:pPr>
                      <a:r>
                        <a:rPr lang="en-US" sz="1050" dirty="0">
                          <a:solidFill>
                            <a:schemeClr val="tx1"/>
                          </a:solidFill>
                          <a:latin typeface="+mn-lt"/>
                        </a:rPr>
                        <a:t>Improved productivity and DevOps agility</a:t>
                      </a:r>
                    </a:p>
                    <a:p>
                      <a:pPr defTabSz="951028" fontAlgn="base">
                        <a:lnSpc>
                          <a:spcPct val="90000"/>
                        </a:lnSpc>
                        <a:spcBef>
                          <a:spcPct val="0"/>
                        </a:spcBef>
                        <a:spcAft>
                          <a:spcPts val="612"/>
                        </a:spcAft>
                        <a:defRPr/>
                      </a:pPr>
                      <a:r>
                        <a:rPr lang="en-US" sz="1050" dirty="0">
                          <a:solidFill>
                            <a:schemeClr val="tx1"/>
                          </a:solidFill>
                          <a:latin typeface="+mn-lt"/>
                        </a:rPr>
                        <a:t>Portability of apps and dependencies</a:t>
                      </a:r>
                    </a:p>
                    <a:p>
                      <a:pPr defTabSz="951028" fontAlgn="base">
                        <a:lnSpc>
                          <a:spcPct val="90000"/>
                        </a:lnSpc>
                        <a:spcBef>
                          <a:spcPct val="0"/>
                        </a:spcBef>
                        <a:spcAft>
                          <a:spcPts val="612"/>
                        </a:spcAft>
                        <a:defRPr/>
                      </a:pPr>
                      <a:r>
                        <a:rPr lang="en-US" sz="1050" dirty="0">
                          <a:solidFill>
                            <a:schemeClr val="tx1"/>
                          </a:solidFill>
                          <a:latin typeface="+mn-lt"/>
                        </a:rPr>
                        <a:t>High availability with orchestrators</a:t>
                      </a:r>
                    </a:p>
                    <a:p>
                      <a:pPr defTabSz="932597">
                        <a:lnSpc>
                          <a:spcPct val="90000"/>
                        </a:lnSpc>
                        <a:spcAft>
                          <a:spcPts val="612"/>
                        </a:spcAft>
                        <a:defRPr/>
                      </a:pPr>
                      <a:r>
                        <a:rPr lang="en-US" sz="1050" dirty="0">
                          <a:solidFill>
                            <a:srgbClr val="0078D7"/>
                          </a:solidFill>
                          <a:latin typeface="+mn-lt"/>
                          <a:cs typeface="Segoe UI Semibold" panose="020B0702040204020203" pitchFamily="34" charset="0"/>
                        </a:rPr>
                        <a:t>Cons</a:t>
                      </a:r>
                    </a:p>
                    <a:p>
                      <a:pPr defTabSz="951028" fontAlgn="base">
                        <a:lnSpc>
                          <a:spcPct val="90000"/>
                        </a:lnSpc>
                        <a:spcBef>
                          <a:spcPct val="0"/>
                        </a:spcBef>
                        <a:spcAft>
                          <a:spcPts val="612"/>
                        </a:spcAft>
                        <a:defRPr/>
                      </a:pPr>
                      <a:r>
                        <a:rPr lang="en-US" sz="1050" dirty="0">
                          <a:solidFill>
                            <a:schemeClr val="tx1"/>
                          </a:solidFill>
                          <a:latin typeface="+mn-lt"/>
                        </a:rPr>
                        <a:t>Containerization is an additional step</a:t>
                      </a:r>
                      <a:endParaRPr lang="en-US" sz="1050" kern="1200" dirty="0">
                        <a:solidFill>
                          <a:schemeClr val="tx1"/>
                        </a:solidFill>
                        <a:latin typeface="+mn-lt"/>
                        <a:ea typeface="+mn-ea"/>
                        <a:cs typeface="+mn-cs"/>
                      </a:endParaRPr>
                    </a:p>
                  </a:txBody>
                  <a:tcPr marL="73152" marR="73152"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tc>
                  <a:txBody>
                    <a:bodyPr/>
                    <a:lstStyle/>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When to consider</a:t>
                      </a:r>
                    </a:p>
                    <a:p>
                      <a:pPr defTabSz="932597">
                        <a:lnSpc>
                          <a:spcPct val="90000"/>
                        </a:lnSpc>
                        <a:spcAft>
                          <a:spcPts val="612"/>
                        </a:spcAft>
                        <a:defRPr/>
                      </a:pPr>
                      <a:r>
                        <a:rPr lang="en-US" sz="1050" dirty="0">
                          <a:solidFill>
                            <a:schemeClr val="tx1"/>
                          </a:solidFill>
                          <a:latin typeface="+mn-lt"/>
                        </a:rPr>
                        <a:t>Monolithic, spaghetti code</a:t>
                      </a: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Pros</a:t>
                      </a:r>
                    </a:p>
                    <a:p>
                      <a:pPr defTabSz="951028" fontAlgn="base">
                        <a:lnSpc>
                          <a:spcPct val="90000"/>
                        </a:lnSpc>
                        <a:spcBef>
                          <a:spcPct val="0"/>
                        </a:spcBef>
                        <a:spcAft>
                          <a:spcPts val="612"/>
                        </a:spcAft>
                        <a:defRPr/>
                      </a:pPr>
                      <a:r>
                        <a:rPr lang="en-US" sz="1050" dirty="0">
                          <a:solidFill>
                            <a:schemeClr val="tx1"/>
                          </a:solidFill>
                          <a:latin typeface="+mn-lt"/>
                        </a:rPr>
                        <a:t>Higher availability </a:t>
                      </a:r>
                    </a:p>
                    <a:p>
                      <a:pPr defTabSz="951028" fontAlgn="base">
                        <a:lnSpc>
                          <a:spcPct val="90000"/>
                        </a:lnSpc>
                        <a:spcBef>
                          <a:spcPct val="0"/>
                        </a:spcBef>
                        <a:spcAft>
                          <a:spcPts val="612"/>
                        </a:spcAft>
                        <a:defRPr/>
                      </a:pPr>
                      <a:r>
                        <a:rPr lang="en-US" sz="1050" dirty="0">
                          <a:solidFill>
                            <a:schemeClr val="tx1"/>
                          </a:solidFill>
                          <a:latin typeface="+mn-lt"/>
                        </a:rPr>
                        <a:t>Greater agility </a:t>
                      </a:r>
                    </a:p>
                    <a:p>
                      <a:pPr defTabSz="951028" fontAlgn="base">
                        <a:lnSpc>
                          <a:spcPct val="90000"/>
                        </a:lnSpc>
                        <a:spcBef>
                          <a:spcPct val="0"/>
                        </a:spcBef>
                        <a:spcAft>
                          <a:spcPts val="612"/>
                        </a:spcAft>
                        <a:defRPr/>
                      </a:pPr>
                      <a:r>
                        <a:rPr lang="en-US" sz="1050" dirty="0">
                          <a:solidFill>
                            <a:schemeClr val="tx1"/>
                          </a:solidFill>
                          <a:latin typeface="+mn-lt"/>
                        </a:rPr>
                        <a:t>Better modularity and reuse</a:t>
                      </a:r>
                    </a:p>
                    <a:p>
                      <a:pPr defTabSz="951028" fontAlgn="base">
                        <a:lnSpc>
                          <a:spcPct val="90000"/>
                        </a:lnSpc>
                        <a:spcBef>
                          <a:spcPct val="0"/>
                        </a:spcBef>
                        <a:spcAft>
                          <a:spcPts val="612"/>
                        </a:spcAft>
                        <a:defRPr/>
                      </a:pPr>
                      <a:r>
                        <a:rPr lang="en-US" sz="1050" dirty="0">
                          <a:solidFill>
                            <a:schemeClr val="tx1"/>
                          </a:solidFill>
                          <a:latin typeface="+mn-lt"/>
                        </a:rPr>
                        <a:t>Optimized for pay-as-you-use features that save you money</a:t>
                      </a: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Cons</a:t>
                      </a:r>
                    </a:p>
                    <a:p>
                      <a:pPr defTabSz="951028" fontAlgn="base">
                        <a:lnSpc>
                          <a:spcPct val="90000"/>
                        </a:lnSpc>
                        <a:spcBef>
                          <a:spcPct val="0"/>
                        </a:spcBef>
                        <a:spcAft>
                          <a:spcPts val="612"/>
                        </a:spcAft>
                        <a:defRPr/>
                      </a:pPr>
                      <a:r>
                        <a:rPr lang="en-US" sz="1050" dirty="0">
                          <a:solidFill>
                            <a:schemeClr val="tx1"/>
                          </a:solidFill>
                          <a:latin typeface="+mn-lt"/>
                        </a:rPr>
                        <a:t>Requires significant code refactoring</a:t>
                      </a:r>
                      <a:endParaRPr lang="en-US" sz="1050" kern="1200" dirty="0">
                        <a:solidFill>
                          <a:schemeClr val="dk1"/>
                        </a:solidFill>
                        <a:latin typeface="+mn-lt"/>
                        <a:ea typeface="+mn-ea"/>
                        <a:cs typeface="+mn-cs"/>
                      </a:endParaRPr>
                    </a:p>
                  </a:txBody>
                  <a:tcPr marL="73152" marR="73152"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tc>
                  <a:txBody>
                    <a:bodyPr/>
                    <a:lstStyle/>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When to consider</a:t>
                      </a:r>
                    </a:p>
                    <a:p>
                      <a:pPr defTabSz="932597">
                        <a:lnSpc>
                          <a:spcPct val="90000"/>
                        </a:lnSpc>
                        <a:spcAft>
                          <a:spcPts val="612"/>
                        </a:spcAft>
                        <a:defRPr/>
                      </a:pPr>
                      <a:r>
                        <a:rPr lang="en-US" sz="1050" dirty="0">
                          <a:solidFill>
                            <a:schemeClr val="tx1"/>
                          </a:solidFill>
                          <a:latin typeface="+mn-lt"/>
                        </a:rPr>
                        <a:t>Applications that are key to </a:t>
                      </a:r>
                      <a:br>
                        <a:rPr lang="en-US" sz="1050" dirty="0">
                          <a:solidFill>
                            <a:schemeClr val="tx1"/>
                          </a:solidFill>
                          <a:latin typeface="+mn-lt"/>
                        </a:rPr>
                      </a:br>
                      <a:r>
                        <a:rPr lang="en-US" sz="1050" dirty="0">
                          <a:solidFill>
                            <a:schemeClr val="tx1"/>
                          </a:solidFill>
                          <a:latin typeface="+mn-lt"/>
                        </a:rPr>
                        <a:t>future business success</a:t>
                      </a: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Pros</a:t>
                      </a:r>
                    </a:p>
                    <a:p>
                      <a:pPr defTabSz="951028" fontAlgn="base">
                        <a:lnSpc>
                          <a:spcPct val="90000"/>
                        </a:lnSpc>
                        <a:spcBef>
                          <a:spcPct val="0"/>
                        </a:spcBef>
                        <a:spcAft>
                          <a:spcPts val="612"/>
                        </a:spcAft>
                        <a:defRPr/>
                      </a:pPr>
                      <a:r>
                        <a:rPr lang="en-US" sz="1050" dirty="0">
                          <a:solidFill>
                            <a:schemeClr val="tx1"/>
                          </a:solidFill>
                          <a:latin typeface="+mn-lt"/>
                        </a:rPr>
                        <a:t>Optimized for long-term agility</a:t>
                      </a:r>
                    </a:p>
                    <a:p>
                      <a:pPr defTabSz="951028" fontAlgn="base">
                        <a:lnSpc>
                          <a:spcPct val="90000"/>
                        </a:lnSpc>
                        <a:spcBef>
                          <a:spcPct val="0"/>
                        </a:spcBef>
                        <a:spcAft>
                          <a:spcPts val="612"/>
                        </a:spcAft>
                        <a:defRPr/>
                      </a:pPr>
                      <a:r>
                        <a:rPr lang="en-US" sz="1050" dirty="0">
                          <a:solidFill>
                            <a:schemeClr val="tx1"/>
                          </a:solidFill>
                          <a:latin typeface="+mn-lt"/>
                        </a:rPr>
                        <a:t>Optimized for scale and high availability </a:t>
                      </a:r>
                    </a:p>
                    <a:p>
                      <a:pPr defTabSz="951028" fontAlgn="base">
                        <a:lnSpc>
                          <a:spcPct val="90000"/>
                        </a:lnSpc>
                        <a:spcBef>
                          <a:spcPct val="0"/>
                        </a:spcBef>
                        <a:spcAft>
                          <a:spcPts val="612"/>
                        </a:spcAft>
                        <a:defRPr/>
                      </a:pPr>
                      <a:r>
                        <a:rPr lang="en-US" sz="1050" dirty="0">
                          <a:solidFill>
                            <a:schemeClr val="tx1"/>
                          </a:solidFill>
                          <a:latin typeface="+mn-lt"/>
                        </a:rPr>
                        <a:t>Optimized for pay-as-you-use features that save you money</a:t>
                      </a:r>
                      <a:endParaRPr lang="en-US" sz="1050" dirty="0">
                        <a:solidFill>
                          <a:schemeClr val="tx1"/>
                        </a:solidFill>
                        <a:latin typeface="+mn-lt"/>
                        <a:cs typeface="Segoe UI Semibold" panose="020B0702040204020203" pitchFamily="34" charset="0"/>
                      </a:endParaRPr>
                    </a:p>
                    <a:p>
                      <a:pPr marL="0" algn="l" defTabSz="932597" rtl="0" eaLnBrk="1" latinLnBrk="0" hangingPunct="1">
                        <a:lnSpc>
                          <a:spcPct val="90000"/>
                        </a:lnSpc>
                        <a:spcAft>
                          <a:spcPts val="612"/>
                        </a:spcAft>
                        <a:defRPr/>
                      </a:pPr>
                      <a:r>
                        <a:rPr lang="en-US" sz="1050" kern="1200" dirty="0">
                          <a:solidFill>
                            <a:srgbClr val="0078D7"/>
                          </a:solidFill>
                          <a:latin typeface="+mn-lt"/>
                          <a:ea typeface="+mn-ea"/>
                          <a:cs typeface="Segoe UI Semibold" panose="020B0702040204020203" pitchFamily="34" charset="0"/>
                        </a:rPr>
                        <a:t>Cons</a:t>
                      </a:r>
                    </a:p>
                    <a:p>
                      <a:pPr defTabSz="951028" fontAlgn="base">
                        <a:lnSpc>
                          <a:spcPct val="90000"/>
                        </a:lnSpc>
                        <a:spcBef>
                          <a:spcPct val="0"/>
                        </a:spcBef>
                        <a:spcAft>
                          <a:spcPts val="612"/>
                        </a:spcAft>
                        <a:defRPr/>
                      </a:pPr>
                      <a:r>
                        <a:rPr lang="en-US" sz="1050" dirty="0">
                          <a:solidFill>
                            <a:schemeClr val="tx1"/>
                          </a:solidFill>
                          <a:latin typeface="+mn-lt"/>
                        </a:rPr>
                        <a:t>Requires significant core </a:t>
                      </a:r>
                      <a:br>
                        <a:rPr lang="en-US" sz="1050" dirty="0">
                          <a:solidFill>
                            <a:schemeClr val="tx1"/>
                          </a:solidFill>
                          <a:latin typeface="+mn-lt"/>
                        </a:rPr>
                      </a:br>
                      <a:r>
                        <a:rPr lang="en-US" sz="1050" dirty="0">
                          <a:solidFill>
                            <a:schemeClr val="tx1"/>
                          </a:solidFill>
                          <a:latin typeface="+mn-lt"/>
                        </a:rPr>
                        <a:t>rewrite (or new code)</a:t>
                      </a:r>
                      <a:endParaRPr lang="en-US" sz="1050" kern="1200" dirty="0">
                        <a:solidFill>
                          <a:schemeClr val="dk1"/>
                        </a:solidFill>
                        <a:latin typeface="+mn-lt"/>
                        <a:ea typeface="+mn-ea"/>
                        <a:cs typeface="+mn-cs"/>
                      </a:endParaRPr>
                    </a:p>
                  </a:txBody>
                  <a:tcPr marL="73152" marR="73152"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tc>
                  <a:txBody>
                    <a:bodyPr/>
                    <a:lstStyle/>
                    <a:p>
                      <a:pPr marL="137160" indent="-137160" algn="l" defTabSz="1087896" rtl="0" eaLnBrk="1" latinLnBrk="0" hangingPunct="1">
                        <a:spcBef>
                          <a:spcPts val="0"/>
                        </a:spcBef>
                        <a:spcAft>
                          <a:spcPts val="400"/>
                        </a:spcAft>
                        <a:buFont typeface="Arial" panose="020B0604020202020204" pitchFamily="34" charset="0"/>
                        <a:buChar char="•"/>
                      </a:pPr>
                      <a:r>
                        <a:rPr lang="en-US" sz="1050" kern="1200" dirty="0">
                          <a:solidFill>
                            <a:schemeClr val="tx1"/>
                          </a:solidFill>
                          <a:latin typeface="+mn-lt"/>
                          <a:ea typeface="+mn-ea"/>
                          <a:cs typeface="+mn-cs"/>
                        </a:rPr>
                        <a:t>Manage costs to invest with confidence</a:t>
                      </a:r>
                    </a:p>
                    <a:p>
                      <a:pPr marL="137160" indent="-137160" algn="l" defTabSz="1087896" rtl="0" eaLnBrk="1" latinLnBrk="0" hangingPunct="1">
                        <a:spcBef>
                          <a:spcPts val="0"/>
                        </a:spcBef>
                        <a:spcAft>
                          <a:spcPts val="400"/>
                        </a:spcAft>
                        <a:buFont typeface="Arial" panose="020B0604020202020204" pitchFamily="34" charset="0"/>
                        <a:buChar char="•"/>
                      </a:pPr>
                      <a:r>
                        <a:rPr lang="en-US" sz="1050" kern="1200" dirty="0">
                          <a:solidFill>
                            <a:schemeClr val="tx1"/>
                          </a:solidFill>
                          <a:latin typeface="+mn-lt"/>
                          <a:ea typeface="+mn-ea"/>
                          <a:cs typeface="+mn-cs"/>
                        </a:rPr>
                        <a:t>Enable Industry leading security</a:t>
                      </a:r>
                    </a:p>
                    <a:p>
                      <a:pPr marL="137160" indent="-137160" algn="l" defTabSz="1087896" rtl="0" eaLnBrk="1" latinLnBrk="0" hangingPunct="1">
                        <a:spcBef>
                          <a:spcPts val="0"/>
                        </a:spcBef>
                        <a:spcAft>
                          <a:spcPts val="400"/>
                        </a:spcAft>
                        <a:buFont typeface="Arial" panose="020B0604020202020204" pitchFamily="34" charset="0"/>
                        <a:buChar char="•"/>
                      </a:pPr>
                      <a:r>
                        <a:rPr lang="en-US" sz="1050" kern="1200" dirty="0">
                          <a:solidFill>
                            <a:schemeClr val="tx1"/>
                          </a:solidFill>
                          <a:latin typeface="+mn-lt"/>
                          <a:ea typeface="+mn-ea"/>
                          <a:cs typeface="+mn-cs"/>
                        </a:rPr>
                        <a:t>Monitor cloud health</a:t>
                      </a:r>
                    </a:p>
                    <a:p>
                      <a:pPr marL="137160" indent="-137160" algn="l" defTabSz="1087896" rtl="0" eaLnBrk="1" latinLnBrk="0" hangingPunct="1">
                        <a:spcBef>
                          <a:spcPts val="0"/>
                        </a:spcBef>
                        <a:spcAft>
                          <a:spcPts val="400"/>
                        </a:spcAft>
                        <a:buFont typeface="Arial" panose="020B0604020202020204" pitchFamily="34" charset="0"/>
                        <a:buChar char="•"/>
                      </a:pPr>
                      <a:r>
                        <a:rPr lang="en-US" sz="1050" kern="1200" dirty="0">
                          <a:solidFill>
                            <a:schemeClr val="tx1"/>
                          </a:solidFill>
                          <a:latin typeface="+mn-lt"/>
                          <a:ea typeface="+mn-ea"/>
                          <a:cs typeface="+mn-cs"/>
                        </a:rPr>
                        <a:t>Protect your data in the cloud</a:t>
                      </a:r>
                      <a:endParaRPr lang="en-US" sz="1050" kern="1200" dirty="0">
                        <a:solidFill>
                          <a:schemeClr val="dk1"/>
                        </a:solidFill>
                        <a:latin typeface="+mn-lt"/>
                        <a:ea typeface="+mn-ea"/>
                        <a:cs typeface="+mn-cs"/>
                      </a:endParaRPr>
                    </a:p>
                  </a:txBody>
                  <a:tcPr marL="73152" marR="73152" marT="91440" marB="9144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89741034"/>
                  </a:ext>
                </a:extLst>
              </a:tr>
            </a:tbl>
          </a:graphicData>
        </a:graphic>
      </p:graphicFrame>
      <p:sp>
        <p:nvSpPr>
          <p:cNvPr id="12" name="TextBox 11">
            <a:extLst>
              <a:ext uri="{FF2B5EF4-FFF2-40B4-BE49-F238E27FC236}">
                <a16:creationId xmlns:a16="http://schemas.microsoft.com/office/drawing/2014/main" id="{A59A340D-CB61-40E6-B353-E62598852788}"/>
              </a:ext>
            </a:extLst>
          </p:cNvPr>
          <p:cNvSpPr txBox="1"/>
          <p:nvPr/>
        </p:nvSpPr>
        <p:spPr>
          <a:xfrm>
            <a:off x="4794222" y="1431928"/>
            <a:ext cx="6693562" cy="344710"/>
          </a:xfrm>
          <a:prstGeom prst="rect">
            <a:avLst/>
          </a:prstGeom>
          <a:solidFill>
            <a:schemeClr val="bg1"/>
          </a:solidFill>
        </p:spPr>
        <p:txBody>
          <a:bodyPr vert="horz" wrap="square" lIns="18288" tIns="18288" rIns="18288" bIns="18288" rtlCol="0" anchor="t">
            <a:spAutoFit/>
          </a:bodyPr>
          <a:lstStyle/>
          <a:p>
            <a:pPr algn="ctr"/>
            <a:r>
              <a:rPr lang="en-US" sz="2000" dirty="0">
                <a:solidFill>
                  <a:schemeClr val="bg2"/>
                </a:solidFill>
                <a:ea typeface="Segoe UI" pitchFamily="34" charset="0"/>
                <a:cs typeface="Segoe UI" pitchFamily="34" charset="0"/>
              </a:rPr>
              <a:t>Key Migration stages covered by Migration Center content </a:t>
            </a:r>
          </a:p>
        </p:txBody>
      </p:sp>
    </p:spTree>
    <p:extLst>
      <p:ext uri="{BB962C8B-B14F-4D97-AF65-F5344CB8AC3E}">
        <p14:creationId xmlns:p14="http://schemas.microsoft.com/office/powerpoint/2010/main" val="19643246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F12D371-FE34-44DA-A778-B8263D212CD4}"/>
              </a:ext>
            </a:extLst>
          </p:cNvPr>
          <p:cNvGraphicFramePr>
            <a:graphicFrameLocks noChangeAspect="1"/>
          </p:cNvGraphicFramePr>
          <p:nvPr>
            <p:custDataLst>
              <p:tags r:id="rId2"/>
            </p:custDataLst>
            <p:extLst>
              <p:ext uri="{D42A27DB-BD31-4B8C-83A1-F6EECF244321}">
                <p14:modId xmlns:p14="http://schemas.microsoft.com/office/powerpoint/2010/main" val="566426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3" name="think-cell Slide" r:id="rId5" imgW="378" imgH="377" progId="TCLayout.ActiveDocument.1">
                  <p:embed/>
                </p:oleObj>
              </mc:Choice>
              <mc:Fallback>
                <p:oleObj name="think-cell Slide" r:id="rId5" imgW="378" imgH="377" progId="TCLayout.ActiveDocument.1">
                  <p:embed/>
                  <p:pic>
                    <p:nvPicPr>
                      <p:cNvPr id="11" name="Object 10" hidden="1">
                        <a:extLst>
                          <a:ext uri="{FF2B5EF4-FFF2-40B4-BE49-F238E27FC236}">
                            <a16:creationId xmlns:a16="http://schemas.microsoft.com/office/drawing/2014/main" id="{7F12D371-FE34-44DA-A778-B8263D212C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84ABD10-A062-49DE-A046-9F3E6B49C4DF}"/>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Community Support</a:t>
            </a:r>
            <a:endParaRPr lang="en-US" dirty="0"/>
          </a:p>
        </p:txBody>
      </p:sp>
      <p:sp>
        <p:nvSpPr>
          <p:cNvPr id="12" name="Text Placeholder 11">
            <a:extLst>
              <a:ext uri="{FF2B5EF4-FFF2-40B4-BE49-F238E27FC236}">
                <a16:creationId xmlns:a16="http://schemas.microsoft.com/office/drawing/2014/main" id="{4FC9044C-3FA6-4F7D-A356-0108682F0249}"/>
              </a:ext>
            </a:extLst>
          </p:cNvPr>
          <p:cNvSpPr>
            <a:spLocks noGrp="1"/>
          </p:cNvSpPr>
          <p:nvPr>
            <p:ph type="body" sz="quarter" idx="12"/>
          </p:nvPr>
        </p:nvSpPr>
        <p:spPr/>
        <p:txBody>
          <a:bodyPr/>
          <a:lstStyle/>
          <a:p>
            <a:r>
              <a:rPr lang="en-US" dirty="0"/>
              <a:t>Direct SME engagement through partner community </a:t>
            </a:r>
          </a:p>
        </p:txBody>
      </p:sp>
      <p:sp>
        <p:nvSpPr>
          <p:cNvPr id="15" name="Text Placeholder 14"/>
          <p:cNvSpPr>
            <a:spLocks noGrp="1"/>
          </p:cNvSpPr>
          <p:nvPr>
            <p:ph type="body" sz="quarter" idx="13"/>
          </p:nvPr>
        </p:nvSpPr>
        <p:spPr/>
        <p:txBody>
          <a:bodyPr/>
          <a:lstStyle/>
          <a:p>
            <a:pPr lvl="0"/>
            <a:r>
              <a:rPr lang="en-US" dirty="0"/>
              <a:t>What is it</a:t>
            </a:r>
          </a:p>
          <a:p>
            <a:pPr lvl="1"/>
            <a:r>
              <a:rPr lang="en-US" sz="1400" dirty="0"/>
              <a:t>The Azure Migration Partner Community is the best place for migration partners to interact with other partners and Microsoft engineers</a:t>
            </a:r>
          </a:p>
          <a:p>
            <a:pPr lvl="1"/>
            <a:r>
              <a:rPr lang="en-US" sz="1400" dirty="0"/>
              <a:t>The right place to keep up to date with Azure migration and to access the latest migration updates, events, trainings and other resources</a:t>
            </a:r>
          </a:p>
          <a:p>
            <a:pPr lvl="0"/>
            <a:r>
              <a:rPr lang="en-US" dirty="0"/>
              <a:t>When to use it</a:t>
            </a:r>
          </a:p>
          <a:p>
            <a:pPr lvl="1"/>
            <a:r>
              <a:rPr lang="en-US" sz="1400" dirty="0"/>
              <a:t>Recently launched- expected to be to the focus for migration specific content, and a place for partners to interact with peers and Microsoft experts</a:t>
            </a:r>
          </a:p>
          <a:p>
            <a:pPr lvl="0"/>
            <a:r>
              <a:rPr lang="en-US" dirty="0"/>
              <a:t>How to access</a:t>
            </a:r>
          </a:p>
          <a:p>
            <a:pPr lvl="1"/>
            <a:r>
              <a:rPr lang="en-US" sz="1400" dirty="0"/>
              <a:t>The </a:t>
            </a:r>
            <a:r>
              <a:rPr lang="en-US" sz="1400" dirty="0">
                <a:hlinkClick r:id="rId7"/>
              </a:rPr>
              <a:t>Azure Migration Partner Community</a:t>
            </a:r>
            <a:r>
              <a:rPr lang="en-US" sz="1400" dirty="0"/>
              <a:t> requires simple registration with the Microsoft Tech Community (</a:t>
            </a:r>
            <a:r>
              <a:rPr lang="en-US" sz="1400" dirty="0">
                <a:hlinkClick r:id="rId8"/>
              </a:rPr>
              <a:t>link to join</a:t>
            </a:r>
            <a:r>
              <a:rPr lang="en-US" sz="1400" dirty="0"/>
              <a:t>).</a:t>
            </a:r>
          </a:p>
          <a:p>
            <a:pPr lvl="0"/>
            <a:r>
              <a:rPr lang="en-US" sz="1400" dirty="0">
                <a:solidFill>
                  <a:srgbClr val="505050"/>
                </a:solidFill>
              </a:rPr>
              <a:t>Other relevant communities include:</a:t>
            </a:r>
          </a:p>
          <a:p>
            <a:pPr lvl="1"/>
            <a:r>
              <a:rPr lang="en-US" sz="1400" dirty="0">
                <a:hlinkClick r:id="rId9"/>
              </a:rPr>
              <a:t>Microsoft Partner Community</a:t>
            </a:r>
            <a:endParaRPr lang="en-US" sz="1400" dirty="0"/>
          </a:p>
          <a:p>
            <a:pPr lvl="1"/>
            <a:r>
              <a:rPr lang="en-US" sz="1400" dirty="0">
                <a:hlinkClick r:id="rId10"/>
              </a:rPr>
              <a:t>CSP Partners</a:t>
            </a:r>
          </a:p>
          <a:p>
            <a:pPr lvl="1"/>
            <a:r>
              <a:rPr lang="en-US" sz="1400" dirty="0">
                <a:hlinkClick r:id="rId10"/>
              </a:rPr>
              <a:t>Azure Support Community </a:t>
            </a:r>
            <a:endParaRPr lang="en-US" sz="1400" dirty="0"/>
          </a:p>
          <a:p>
            <a:pPr lvl="1"/>
            <a:r>
              <a:rPr lang="en-US" sz="1400" dirty="0">
                <a:hlinkClick r:id="rId11"/>
              </a:rPr>
              <a:t>Microsoft technical community</a:t>
            </a:r>
            <a:endParaRPr lang="en-US" dirty="0"/>
          </a:p>
        </p:txBody>
      </p:sp>
      <p:grpSp>
        <p:nvGrpSpPr>
          <p:cNvPr id="6" name="Group 5">
            <a:extLst>
              <a:ext uri="{FF2B5EF4-FFF2-40B4-BE49-F238E27FC236}">
                <a16:creationId xmlns:a16="http://schemas.microsoft.com/office/drawing/2014/main" id="{590D7A8F-98B5-465E-890F-84332F8CCB82}"/>
              </a:ext>
            </a:extLst>
          </p:cNvPr>
          <p:cNvGrpSpPr/>
          <p:nvPr/>
        </p:nvGrpSpPr>
        <p:grpSpPr>
          <a:xfrm>
            <a:off x="7413180" y="1419224"/>
            <a:ext cx="4480369" cy="5057776"/>
            <a:chOff x="6878320" y="749144"/>
            <a:chExt cx="4781550" cy="5397770"/>
          </a:xfrm>
        </p:grpSpPr>
        <p:pic>
          <p:nvPicPr>
            <p:cNvPr id="5" name="Picture 4">
              <a:extLst>
                <a:ext uri="{FF2B5EF4-FFF2-40B4-BE49-F238E27FC236}">
                  <a16:creationId xmlns:a16="http://schemas.microsoft.com/office/drawing/2014/main" id="{D94D0821-BB01-CE4D-9421-664958D2C63B}"/>
                </a:ext>
              </a:extLst>
            </p:cNvPr>
            <p:cNvPicPr>
              <a:picLocks noChangeAspect="1"/>
            </p:cNvPicPr>
            <p:nvPr/>
          </p:nvPicPr>
          <p:blipFill>
            <a:blip r:embed="rId12"/>
            <a:stretch>
              <a:fillRect/>
            </a:stretch>
          </p:blipFill>
          <p:spPr>
            <a:xfrm>
              <a:off x="6878320" y="749144"/>
              <a:ext cx="4781550" cy="1296825"/>
            </a:xfrm>
            <a:prstGeom prst="rect">
              <a:avLst/>
            </a:prstGeom>
          </p:spPr>
        </p:pic>
        <p:pic>
          <p:nvPicPr>
            <p:cNvPr id="7" name="Picture 6">
              <a:extLst>
                <a:ext uri="{FF2B5EF4-FFF2-40B4-BE49-F238E27FC236}">
                  <a16:creationId xmlns:a16="http://schemas.microsoft.com/office/drawing/2014/main" id="{EF3F9443-0003-104E-8241-F0ABF55BF7AE}"/>
                </a:ext>
              </a:extLst>
            </p:cNvPr>
            <p:cNvPicPr>
              <a:picLocks noChangeAspect="1"/>
            </p:cNvPicPr>
            <p:nvPr/>
          </p:nvPicPr>
          <p:blipFill>
            <a:blip r:embed="rId13"/>
            <a:stretch>
              <a:fillRect/>
            </a:stretch>
          </p:blipFill>
          <p:spPr>
            <a:xfrm>
              <a:off x="6878320" y="2045970"/>
              <a:ext cx="4781550" cy="4100944"/>
            </a:xfrm>
            <a:prstGeom prst="rect">
              <a:avLst/>
            </a:prstGeom>
          </p:spPr>
        </p:pic>
      </p:grpSp>
      <p:graphicFrame>
        <p:nvGraphicFramePr>
          <p:cNvPr id="18" name="Content Placeholder 4">
            <a:extLst>
              <a:ext uri="{FF2B5EF4-FFF2-40B4-BE49-F238E27FC236}">
                <a16:creationId xmlns:a16="http://schemas.microsoft.com/office/drawing/2014/main" id="{41750B43-6976-4E75-8ECB-ECD4670A97DE}"/>
              </a:ext>
            </a:extLst>
          </p:cNvPr>
          <p:cNvGraphicFramePr>
            <a:graphicFrameLocks/>
          </p:cNvGraphicFramePr>
          <p:nvPr>
            <p:extLst>
              <p:ext uri="{D42A27DB-BD31-4B8C-83A1-F6EECF244321}">
                <p14:modId xmlns:p14="http://schemas.microsoft.com/office/powerpoint/2010/main" val="2885350095"/>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3171C0"/>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9" name="Slide Number Placeholder 18">
            <a:extLst>
              <a:ext uri="{FF2B5EF4-FFF2-40B4-BE49-F238E27FC236}">
                <a16:creationId xmlns:a16="http://schemas.microsoft.com/office/drawing/2014/main" id="{5AE088A5-5F25-42D6-8CF9-04E1FC303E05}"/>
              </a:ext>
            </a:extLst>
          </p:cNvPr>
          <p:cNvSpPr>
            <a:spLocks noGrp="1"/>
          </p:cNvSpPr>
          <p:nvPr>
            <p:ph type="sldNum" sz="quarter" idx="4"/>
          </p:nvPr>
        </p:nvSpPr>
        <p:spPr/>
        <p:txBody>
          <a:bodyPr/>
          <a:lstStyle/>
          <a:p>
            <a:pPr defTabSz="1087896"/>
            <a:fld id="{FAADACFB-7C71-4E89-89D2-7BBA40B7BFA9}" type="slidenum">
              <a:rPr lang="en-US" smtClean="0">
                <a:solidFill>
                  <a:srgbClr val="505050"/>
                </a:solidFill>
              </a:rPr>
              <a:pPr defTabSz="1087896"/>
              <a:t>23</a:t>
            </a:fld>
            <a:endParaRPr lang="en-US" dirty="0">
              <a:solidFill>
                <a:srgbClr val="505050"/>
              </a:solidFill>
            </a:endParaRPr>
          </a:p>
        </p:txBody>
      </p:sp>
    </p:spTree>
    <p:extLst>
      <p:ext uri="{BB962C8B-B14F-4D97-AF65-F5344CB8AC3E}">
        <p14:creationId xmlns:p14="http://schemas.microsoft.com/office/powerpoint/2010/main" val="2370016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45A63A6-1F47-45B0-9E08-BC0CCED78EC9}"/>
              </a:ext>
            </a:extLst>
          </p:cNvPr>
          <p:cNvGraphicFramePr>
            <a:graphicFrameLocks noChangeAspect="1"/>
          </p:cNvGraphicFramePr>
          <p:nvPr>
            <p:custDataLst>
              <p:tags r:id="rId2"/>
            </p:custDataLst>
            <p:extLst>
              <p:ext uri="{D42A27DB-BD31-4B8C-83A1-F6EECF244321}">
                <p14:modId xmlns:p14="http://schemas.microsoft.com/office/powerpoint/2010/main" val="2983411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7" name="think-cell Slide" r:id="rId5" imgW="378" imgH="377" progId="TCLayout.ActiveDocument.1">
                  <p:embed/>
                </p:oleObj>
              </mc:Choice>
              <mc:Fallback>
                <p:oleObj name="think-cell Slide" r:id="rId5" imgW="378" imgH="377" progId="TCLayout.ActiveDocument.1">
                  <p:embed/>
                  <p:pic>
                    <p:nvPicPr>
                      <p:cNvPr id="13" name="Object 12" hidden="1">
                        <a:extLst>
                          <a:ext uri="{FF2B5EF4-FFF2-40B4-BE49-F238E27FC236}">
                            <a16:creationId xmlns:a16="http://schemas.microsoft.com/office/drawing/2014/main" id="{645A63A6-1F47-45B0-9E08-BC0CCED78E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34B6B7CC-FD39-44D3-8F04-4D180B627DE3}"/>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C8B532D1-86E1-C243-B2F6-C6A85FAA7F1F}"/>
              </a:ext>
            </a:extLst>
          </p:cNvPr>
          <p:cNvSpPr>
            <a:spLocks noGrp="1"/>
          </p:cNvSpPr>
          <p:nvPr>
            <p:ph type="title"/>
          </p:nvPr>
        </p:nvSpPr>
        <p:spPr/>
        <p:txBody>
          <a:bodyPr/>
          <a:lstStyle/>
          <a:p>
            <a:r>
              <a:rPr lang="en-IN" dirty="0"/>
              <a:t>3</a:t>
            </a:r>
            <a:r>
              <a:rPr lang="en-IN" baseline="30000" dirty="0"/>
              <a:t>rd</a:t>
            </a:r>
            <a:r>
              <a:rPr lang="en-IN" dirty="0"/>
              <a:t> Party Tools</a:t>
            </a:r>
            <a:endParaRPr lang="en-US" dirty="0"/>
          </a:p>
        </p:txBody>
      </p:sp>
      <p:sp>
        <p:nvSpPr>
          <p:cNvPr id="6" name="Text Placeholder 5">
            <a:extLst>
              <a:ext uri="{FF2B5EF4-FFF2-40B4-BE49-F238E27FC236}">
                <a16:creationId xmlns:a16="http://schemas.microsoft.com/office/drawing/2014/main" id="{928F9FA8-6DA6-4453-A818-76D3208FE479}"/>
              </a:ext>
            </a:extLst>
          </p:cNvPr>
          <p:cNvSpPr>
            <a:spLocks noGrp="1"/>
          </p:cNvSpPr>
          <p:nvPr>
            <p:ph type="body" sz="quarter" idx="12"/>
          </p:nvPr>
        </p:nvSpPr>
        <p:spPr/>
        <p:txBody>
          <a:bodyPr/>
          <a:lstStyle/>
          <a:p>
            <a:r>
              <a:rPr lang="en-US" dirty="0"/>
              <a:t>Choice of ISV tools to meet every customer requirement</a:t>
            </a:r>
          </a:p>
        </p:txBody>
      </p:sp>
      <p:sp>
        <p:nvSpPr>
          <p:cNvPr id="24" name="Slide Number Placeholder 23">
            <a:extLst>
              <a:ext uri="{FF2B5EF4-FFF2-40B4-BE49-F238E27FC236}">
                <a16:creationId xmlns:a16="http://schemas.microsoft.com/office/drawing/2014/main" id="{2CB5235A-1505-4920-AAD8-923E1A786524}"/>
              </a:ext>
            </a:extLst>
          </p:cNvPr>
          <p:cNvSpPr>
            <a:spLocks noGrp="1"/>
          </p:cNvSpPr>
          <p:nvPr>
            <p:ph type="sldNum" sz="quarter" idx="4"/>
          </p:nvPr>
        </p:nvSpPr>
        <p:spPr/>
        <p:txBody>
          <a:bodyPr/>
          <a:lstStyle/>
          <a:p>
            <a:fld id="{FAADACFB-7C71-4E89-89D2-7BBA40B7BFA9}" type="slidenum">
              <a:rPr lang="en-US" smtClean="0"/>
              <a:pPr/>
              <a:t>24</a:t>
            </a:fld>
            <a:endParaRPr lang="en-US" dirty="0"/>
          </a:p>
        </p:txBody>
      </p:sp>
      <p:sp>
        <p:nvSpPr>
          <p:cNvPr id="17" name="Text Placeholder 16">
            <a:extLst>
              <a:ext uri="{FF2B5EF4-FFF2-40B4-BE49-F238E27FC236}">
                <a16:creationId xmlns:a16="http://schemas.microsoft.com/office/drawing/2014/main" id="{4321FB56-D547-409E-8AA2-799552665684}"/>
              </a:ext>
            </a:extLst>
          </p:cNvPr>
          <p:cNvSpPr>
            <a:spLocks noGrp="1"/>
          </p:cNvSpPr>
          <p:nvPr>
            <p:ph type="body" sz="quarter" idx="13"/>
          </p:nvPr>
        </p:nvSpPr>
        <p:spPr>
          <a:xfrm>
            <a:off x="227073" y="1419224"/>
            <a:ext cx="4240755" cy="5057775"/>
          </a:xfrm>
        </p:spPr>
        <p:txBody>
          <a:bodyPr/>
          <a:lstStyle/>
          <a:p>
            <a:r>
              <a:rPr lang="en-US" dirty="0"/>
              <a:t>What is it</a:t>
            </a:r>
          </a:p>
          <a:p>
            <a:pPr lvl="1"/>
            <a:r>
              <a:rPr lang="en-US" dirty="0"/>
              <a:t>ISV tools currently in market that are helpful for partners in driving assessments and migrations</a:t>
            </a:r>
          </a:p>
          <a:p>
            <a:r>
              <a:rPr lang="en-US" dirty="0"/>
              <a:t>How to access</a:t>
            </a:r>
          </a:p>
          <a:p>
            <a:pPr lvl="1"/>
            <a:r>
              <a:rPr lang="en-US" dirty="0"/>
              <a:t>Learn more on </a:t>
            </a:r>
            <a:r>
              <a:rPr lang="en-US" dirty="0">
                <a:hlinkClick r:id="rId7"/>
              </a:rPr>
              <a:t>Azure Migration Center</a:t>
            </a:r>
            <a:endParaRPr lang="en-US" dirty="0"/>
          </a:p>
        </p:txBody>
      </p:sp>
      <p:graphicFrame>
        <p:nvGraphicFramePr>
          <p:cNvPr id="23" name="Content Placeholder 4">
            <a:extLst>
              <a:ext uri="{FF2B5EF4-FFF2-40B4-BE49-F238E27FC236}">
                <a16:creationId xmlns:a16="http://schemas.microsoft.com/office/drawing/2014/main" id="{514EAF25-3D6A-4385-83F0-7197452AFFC0}"/>
              </a:ext>
            </a:extLst>
          </p:cNvPr>
          <p:cNvGraphicFramePr>
            <a:graphicFrameLocks/>
          </p:cNvGraphicFramePr>
          <p:nvPr>
            <p:extLst>
              <p:ext uri="{D42A27DB-BD31-4B8C-83A1-F6EECF244321}">
                <p14:modId xmlns:p14="http://schemas.microsoft.com/office/powerpoint/2010/main" val="772299768"/>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pSp>
        <p:nvGrpSpPr>
          <p:cNvPr id="18" name="Group 17">
            <a:extLst>
              <a:ext uri="{FF2B5EF4-FFF2-40B4-BE49-F238E27FC236}">
                <a16:creationId xmlns:a16="http://schemas.microsoft.com/office/drawing/2014/main" id="{9A88607E-8CC6-4325-A341-F4A75537BDDB}"/>
              </a:ext>
            </a:extLst>
          </p:cNvPr>
          <p:cNvGrpSpPr>
            <a:grpSpLocks noChangeAspect="1"/>
          </p:cNvGrpSpPr>
          <p:nvPr/>
        </p:nvGrpSpPr>
        <p:grpSpPr>
          <a:xfrm>
            <a:off x="2318673" y="3866431"/>
            <a:ext cx="9568181" cy="468646"/>
            <a:chOff x="457200" y="2604052"/>
            <a:chExt cx="11482454" cy="562410"/>
          </a:xfrm>
        </p:grpSpPr>
        <p:pic>
          <p:nvPicPr>
            <p:cNvPr id="26" name="Picture 25" descr="A picture containing object&#10;&#10;Description generated with high confidence">
              <a:extLst>
                <a:ext uri="{FF2B5EF4-FFF2-40B4-BE49-F238E27FC236}">
                  <a16:creationId xmlns:a16="http://schemas.microsoft.com/office/drawing/2014/main" id="{CB18A51E-5D03-48D2-A351-C5CACA9D7A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1557" y="2684790"/>
              <a:ext cx="1911395" cy="481672"/>
            </a:xfrm>
            <a:prstGeom prst="rect">
              <a:avLst/>
            </a:prstGeom>
          </p:spPr>
        </p:pic>
        <p:pic>
          <p:nvPicPr>
            <p:cNvPr id="27" name="Graphic 26">
              <a:extLst>
                <a:ext uri="{FF2B5EF4-FFF2-40B4-BE49-F238E27FC236}">
                  <a16:creationId xmlns:a16="http://schemas.microsoft.com/office/drawing/2014/main" id="{EAD924BC-5B51-467C-AF3D-CB196DF8A8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7200" y="2707839"/>
              <a:ext cx="1911395" cy="345871"/>
            </a:xfrm>
            <a:prstGeom prst="rect">
              <a:avLst/>
            </a:prstGeom>
          </p:spPr>
        </p:pic>
        <p:pic>
          <p:nvPicPr>
            <p:cNvPr id="28" name="Picture 16" descr="Image result for BitTitan logos">
              <a:extLst>
                <a:ext uri="{FF2B5EF4-FFF2-40B4-BE49-F238E27FC236}">
                  <a16:creationId xmlns:a16="http://schemas.microsoft.com/office/drawing/2014/main" id="{30D51758-2CE9-4A4C-B9E1-83E5CA4C9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6599" y="2604052"/>
              <a:ext cx="2013055" cy="5244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cloudamize logo">
              <a:extLst>
                <a:ext uri="{FF2B5EF4-FFF2-40B4-BE49-F238E27FC236}">
                  <a16:creationId xmlns:a16="http://schemas.microsoft.com/office/drawing/2014/main" id="{5D7F9A8C-F5EF-49EF-BD79-C7ACC42109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2242" y="2707838"/>
              <a:ext cx="2785668" cy="345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D38C90D4-3FD6-4232-BE1F-C4E173DC8F65}"/>
              </a:ext>
            </a:extLst>
          </p:cNvPr>
          <p:cNvGrpSpPr>
            <a:grpSpLocks noChangeAspect="1"/>
          </p:cNvGrpSpPr>
          <p:nvPr/>
        </p:nvGrpSpPr>
        <p:grpSpPr>
          <a:xfrm>
            <a:off x="2392868" y="4939251"/>
            <a:ext cx="9393011" cy="477081"/>
            <a:chOff x="414337" y="3499834"/>
            <a:chExt cx="11272236" cy="572531"/>
          </a:xfrm>
        </p:grpSpPr>
        <p:pic>
          <p:nvPicPr>
            <p:cNvPr id="31" name="Picture 4" descr="Image result for turbonomic logo">
              <a:extLst>
                <a:ext uri="{FF2B5EF4-FFF2-40B4-BE49-F238E27FC236}">
                  <a16:creationId xmlns:a16="http://schemas.microsoft.com/office/drawing/2014/main" id="{BBC2B2C1-253E-45A8-B5C1-A3B1004637C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77491" y="3499834"/>
              <a:ext cx="1843623" cy="5725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Image result for Ispirer logos">
              <a:extLst>
                <a:ext uri="{FF2B5EF4-FFF2-40B4-BE49-F238E27FC236}">
                  <a16:creationId xmlns:a16="http://schemas.microsoft.com/office/drawing/2014/main" id="{5B1CA0CD-83F2-45C6-B063-F510CBC6E2CE}"/>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16271" y="3519174"/>
              <a:ext cx="1670302" cy="5338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stratozono logo">
              <a:extLst>
                <a:ext uri="{FF2B5EF4-FFF2-40B4-BE49-F238E27FC236}">
                  <a16:creationId xmlns:a16="http://schemas.microsoft.com/office/drawing/2014/main" id="{8B779498-D5E7-4E83-9CF0-01C6ADB0B3B7}"/>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14337" y="3625608"/>
              <a:ext cx="2369901" cy="3209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cloudendure logo">
              <a:extLst>
                <a:ext uri="{FF2B5EF4-FFF2-40B4-BE49-F238E27FC236}">
                  <a16:creationId xmlns:a16="http://schemas.microsoft.com/office/drawing/2014/main" id="{215C6C15-B466-495B-AE0D-9084CA18EE5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719" t="38618" r="8719" b="38618"/>
            <a:stretch/>
          </p:blipFill>
          <p:spPr bwMode="auto">
            <a:xfrm>
              <a:off x="6414367" y="3575745"/>
              <a:ext cx="2708652" cy="4207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1941077E-606B-4DFF-B920-C7FC22A4EE1A}"/>
              </a:ext>
            </a:extLst>
          </p:cNvPr>
          <p:cNvGrpSpPr>
            <a:grpSpLocks noChangeAspect="1"/>
          </p:cNvGrpSpPr>
          <p:nvPr/>
        </p:nvGrpSpPr>
        <p:grpSpPr>
          <a:xfrm>
            <a:off x="6096000" y="2647211"/>
            <a:ext cx="5645813" cy="682324"/>
            <a:chOff x="3579379" y="5907026"/>
            <a:chExt cx="6775351" cy="818830"/>
          </a:xfrm>
        </p:grpSpPr>
        <p:pic>
          <p:nvPicPr>
            <p:cNvPr id="36" name="Picture 35" descr="Image result for Morphis png logo">
              <a:extLst>
                <a:ext uri="{FF2B5EF4-FFF2-40B4-BE49-F238E27FC236}">
                  <a16:creationId xmlns:a16="http://schemas.microsoft.com/office/drawing/2014/main" id="{28270DE5-3B2F-441F-99D8-9EDFCF750D4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79379" y="5907026"/>
              <a:ext cx="1148535" cy="6555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Image result for QuerySurge logos">
              <a:extLst>
                <a:ext uri="{FF2B5EF4-FFF2-40B4-BE49-F238E27FC236}">
                  <a16:creationId xmlns:a16="http://schemas.microsoft.com/office/drawing/2014/main" id="{1EB3BEBE-C0FC-433C-8C7D-A7D477A2ECD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9268" t="11909" r="10046" b="12759"/>
            <a:stretch/>
          </p:blipFill>
          <p:spPr bwMode="auto">
            <a:xfrm>
              <a:off x="8269322" y="6150464"/>
              <a:ext cx="2085408" cy="5634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 result for informatica logo">
              <a:extLst>
                <a:ext uri="{FF2B5EF4-FFF2-40B4-BE49-F238E27FC236}">
                  <a16:creationId xmlns:a16="http://schemas.microsoft.com/office/drawing/2014/main" id="{29392B99-7EF8-42E4-82C0-0D262D58F6E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75449" y="6138566"/>
              <a:ext cx="2446339" cy="587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A6B76DA4-53F1-42DB-BF70-B3148B8440FC}"/>
              </a:ext>
            </a:extLst>
          </p:cNvPr>
          <p:cNvGrpSpPr>
            <a:grpSpLocks noChangeAspect="1"/>
          </p:cNvGrpSpPr>
          <p:nvPr/>
        </p:nvGrpSpPr>
        <p:grpSpPr>
          <a:xfrm>
            <a:off x="2224932" y="5835734"/>
            <a:ext cx="9638646" cy="681342"/>
            <a:chOff x="427037" y="4213283"/>
            <a:chExt cx="11567016" cy="817655"/>
          </a:xfrm>
        </p:grpSpPr>
        <p:grpSp>
          <p:nvGrpSpPr>
            <p:cNvPr id="40" name="Group 39">
              <a:extLst>
                <a:ext uri="{FF2B5EF4-FFF2-40B4-BE49-F238E27FC236}">
                  <a16:creationId xmlns:a16="http://schemas.microsoft.com/office/drawing/2014/main" id="{28F221D4-7208-4ADD-8250-4B1D70EE32BA}"/>
                </a:ext>
              </a:extLst>
            </p:cNvPr>
            <p:cNvGrpSpPr/>
            <p:nvPr/>
          </p:nvGrpSpPr>
          <p:grpSpPr>
            <a:xfrm>
              <a:off x="9929577" y="4562061"/>
              <a:ext cx="2064476" cy="356504"/>
              <a:chOff x="3027363" y="-845813"/>
              <a:chExt cx="8147439" cy="1343025"/>
            </a:xfrm>
          </p:grpSpPr>
          <p:pic>
            <p:nvPicPr>
              <p:cNvPr id="45" name="Graphic 49">
                <a:extLst>
                  <a:ext uri="{FF2B5EF4-FFF2-40B4-BE49-F238E27FC236}">
                    <a16:creationId xmlns:a16="http://schemas.microsoft.com/office/drawing/2014/main" id="{B3E26BDA-D1EE-4B4B-A832-15231472F570}"/>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r="79958"/>
              <a:stretch/>
            </p:blipFill>
            <p:spPr>
              <a:xfrm>
                <a:off x="3027363" y="-845813"/>
                <a:ext cx="1647507" cy="1343025"/>
              </a:xfrm>
              <a:prstGeom prst="rect">
                <a:avLst/>
              </a:prstGeom>
            </p:spPr>
          </p:pic>
          <p:pic>
            <p:nvPicPr>
              <p:cNvPr id="46" name="Graphic 51">
                <a:extLst>
                  <a:ext uri="{FF2B5EF4-FFF2-40B4-BE49-F238E27FC236}">
                    <a16:creationId xmlns:a16="http://schemas.microsoft.com/office/drawing/2014/main" id="{5BD371A2-AD68-4174-91C6-71E76A495C40}"/>
                  </a:ext>
                </a:extLst>
              </p:cNvPr>
              <p:cNvPicPr>
                <a:picLocks noChangeAspect="1"/>
              </p:cNvPicPr>
              <p:nvPr/>
            </p:nvPicPr>
            <p:blipFill rotWithShape="1">
              <a:blip r:embed="rId20">
                <a:lum bright="-10000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8860"/>
              <a:stretch/>
            </p:blipFill>
            <p:spPr>
              <a:xfrm>
                <a:off x="4505083" y="-845813"/>
                <a:ext cx="6669719" cy="1343025"/>
              </a:xfrm>
              <a:prstGeom prst="rect">
                <a:avLst/>
              </a:prstGeom>
            </p:spPr>
          </p:pic>
        </p:grpSp>
        <p:pic>
          <p:nvPicPr>
            <p:cNvPr id="41" name="Picture 40">
              <a:extLst>
                <a:ext uri="{FF2B5EF4-FFF2-40B4-BE49-F238E27FC236}">
                  <a16:creationId xmlns:a16="http://schemas.microsoft.com/office/drawing/2014/main" id="{AF7210B0-840E-42F9-ADBE-853BC7EF9E43}"/>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9087" y="4213283"/>
              <a:ext cx="1101617" cy="699253"/>
            </a:xfrm>
            <a:prstGeom prst="rect">
              <a:avLst/>
            </a:prstGeom>
          </p:spPr>
        </p:pic>
        <p:pic>
          <p:nvPicPr>
            <p:cNvPr id="42" name="Picture 14" descr="Image result for Intigua logos">
              <a:extLst>
                <a:ext uri="{FF2B5EF4-FFF2-40B4-BE49-F238E27FC236}">
                  <a16:creationId xmlns:a16="http://schemas.microsoft.com/office/drawing/2014/main" id="{8672E0D4-5A74-42B0-8664-84EAF8A1E675}"/>
                </a:ext>
              </a:extLst>
            </p:cNvPr>
            <p:cNvPicPr>
              <a:picLocks noChangeAspect="1" noChangeArrowheads="1"/>
            </p:cNvPicPr>
            <p:nvPr/>
          </p:nvPicPr>
          <p:blipFill rotWithShape="1">
            <a:blip r:embed="rId2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p:blipFill>
          <p:spPr bwMode="auto">
            <a:xfrm>
              <a:off x="2691706" y="4316473"/>
              <a:ext cx="1843623" cy="6555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Image result for attunity logo">
              <a:extLst>
                <a:ext uri="{FF2B5EF4-FFF2-40B4-BE49-F238E27FC236}">
                  <a16:creationId xmlns:a16="http://schemas.microsoft.com/office/drawing/2014/main" id="{016F6ADD-DBD7-496F-BB44-3E477EC9842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84462" y="4449687"/>
              <a:ext cx="2121356" cy="58125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corent logo">
              <a:extLst>
                <a:ext uri="{FF2B5EF4-FFF2-40B4-BE49-F238E27FC236}">
                  <a16:creationId xmlns:a16="http://schemas.microsoft.com/office/drawing/2014/main" id="{44AB6731-7DA3-4177-B839-D8BFF1B55BE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7037" y="4382292"/>
              <a:ext cx="1540911" cy="5623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0803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18"/>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200"/>
                                  </p:stCondLst>
                                  <p:childTnLst>
                                    <p:animMotion origin="layout" path="M 2.25428E-6 0.04607 L 2.25428E-6 -6.58193E-7 " pathEditMode="relative" rAng="0" ptsTypes="AA">
                                      <p:cBhvr>
                                        <p:cTn id="14" dur="600" fill="hold"/>
                                        <p:tgtEl>
                                          <p:spTgt spid="30"/>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42" presetClass="path" presetSubtype="0" decel="100000" fill="hold" nodeType="withEffect">
                                  <p:stCondLst>
                                    <p:cond delay="400"/>
                                  </p:stCondLst>
                                  <p:childTnLst>
                                    <p:animMotion origin="layout" path="M 2.25428E-6 0.04607 L 2.25428E-6 -6.58193E-7 " pathEditMode="relative" rAng="0" ptsTypes="AA">
                                      <p:cBhvr>
                                        <p:cTn id="19" dur="600" fill="hold"/>
                                        <p:tgtEl>
                                          <p:spTgt spid="39"/>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42" presetClass="path" presetSubtype="0" decel="100000" fill="hold" nodeType="withEffect">
                                  <p:stCondLst>
                                    <p:cond delay="600"/>
                                  </p:stCondLst>
                                  <p:childTnLst>
                                    <p:animMotion origin="layout" path="M 2.25428E-6 0.04607 L 2.25428E-6 -6.58193E-7 " pathEditMode="relative" rAng="0" ptsTypes="AA">
                                      <p:cBhvr>
                                        <p:cTn id="24" dur="600" fill="hold"/>
                                        <p:tgtEl>
                                          <p:spTgt spid="3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FBB4081-6966-4C0E-A86B-040E37694D56}"/>
              </a:ext>
            </a:extLst>
          </p:cNvPr>
          <p:cNvGraphicFramePr>
            <a:graphicFrameLocks noChangeAspect="1"/>
          </p:cNvGraphicFramePr>
          <p:nvPr>
            <p:custDataLst>
              <p:tags r:id="rId2"/>
            </p:custDataLst>
            <p:extLst>
              <p:ext uri="{D42A27DB-BD31-4B8C-83A1-F6EECF244321}">
                <p14:modId xmlns:p14="http://schemas.microsoft.com/office/powerpoint/2010/main" val="1254285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1" name="think-cell Slide" r:id="rId5" imgW="378" imgH="377" progId="TCLayout.ActiveDocument.1">
                  <p:embed/>
                </p:oleObj>
              </mc:Choice>
              <mc:Fallback>
                <p:oleObj name="think-cell Slide" r:id="rId5" imgW="378" imgH="377" progId="TCLayout.ActiveDocument.1">
                  <p:embed/>
                  <p:pic>
                    <p:nvPicPr>
                      <p:cNvPr id="9" name="Object 8" hidden="1">
                        <a:extLst>
                          <a:ext uri="{FF2B5EF4-FFF2-40B4-BE49-F238E27FC236}">
                            <a16:creationId xmlns:a16="http://schemas.microsoft.com/office/drawing/2014/main" id="{5FBB4081-6966-4C0E-A86B-040E37694D5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9CACCC1-BA4F-4342-B44C-11F731455D8E}"/>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3</a:t>
            </a:r>
            <a:r>
              <a:rPr lang="en-IN" baseline="30000"/>
              <a:t>rd</a:t>
            </a:r>
            <a:r>
              <a:rPr lang="en-IN"/>
              <a:t> Party App/Infra Tools funding </a:t>
            </a:r>
            <a:endParaRPr lang="en-US" dirty="0"/>
          </a:p>
        </p:txBody>
      </p:sp>
      <p:sp>
        <p:nvSpPr>
          <p:cNvPr id="6" name="Text Placeholder 5">
            <a:extLst>
              <a:ext uri="{FF2B5EF4-FFF2-40B4-BE49-F238E27FC236}">
                <a16:creationId xmlns:a16="http://schemas.microsoft.com/office/drawing/2014/main" id="{82934454-A746-4DC1-984B-0CEA5465CCB5}"/>
              </a:ext>
            </a:extLst>
          </p:cNvPr>
          <p:cNvSpPr>
            <a:spLocks noGrp="1"/>
          </p:cNvSpPr>
          <p:nvPr>
            <p:ph type="body" sz="quarter" idx="12"/>
          </p:nvPr>
        </p:nvSpPr>
        <p:spPr/>
        <p:txBody>
          <a:bodyPr/>
          <a:lstStyle/>
          <a:p>
            <a:r>
              <a:rPr lang="en-US" dirty="0"/>
              <a:t>Free/discounted licenses from Movere and other 3</a:t>
            </a:r>
            <a:r>
              <a:rPr lang="en-US" baseline="30000" dirty="0"/>
              <a:t>rd</a:t>
            </a:r>
            <a:r>
              <a:rPr lang="en-US" dirty="0"/>
              <a:t> party tools</a:t>
            </a:r>
          </a:p>
        </p:txBody>
      </p:sp>
      <p:sp>
        <p:nvSpPr>
          <p:cNvPr id="21" name="Slide Number Placeholder 20">
            <a:extLst>
              <a:ext uri="{FF2B5EF4-FFF2-40B4-BE49-F238E27FC236}">
                <a16:creationId xmlns:a16="http://schemas.microsoft.com/office/drawing/2014/main" id="{AD4E0593-75FD-477E-A236-C7DBCF498555}"/>
              </a:ext>
            </a:extLst>
          </p:cNvPr>
          <p:cNvSpPr>
            <a:spLocks noGrp="1"/>
          </p:cNvSpPr>
          <p:nvPr>
            <p:ph type="sldNum" sz="quarter" idx="4"/>
          </p:nvPr>
        </p:nvSpPr>
        <p:spPr/>
        <p:txBody>
          <a:bodyPr/>
          <a:lstStyle/>
          <a:p>
            <a:fld id="{FAADACFB-7C71-4E89-89D2-7BBA40B7BFA9}" type="slidenum">
              <a:rPr lang="en-US" smtClean="0"/>
              <a:pPr/>
              <a:t>25</a:t>
            </a:fld>
            <a:endParaRPr lang="en-US" dirty="0"/>
          </a:p>
        </p:txBody>
      </p:sp>
      <p:sp>
        <p:nvSpPr>
          <p:cNvPr id="15" name="Text Placeholder 14"/>
          <p:cNvSpPr>
            <a:spLocks noGrp="1"/>
          </p:cNvSpPr>
          <p:nvPr>
            <p:ph type="body" sz="quarter" idx="13"/>
          </p:nvPr>
        </p:nvSpPr>
        <p:spPr>
          <a:xfrm>
            <a:off x="336884" y="1650045"/>
            <a:ext cx="7374556" cy="4826954"/>
          </a:xfrm>
        </p:spPr>
        <p:txBody>
          <a:bodyPr/>
          <a:lstStyle/>
          <a:p>
            <a:pPr lvl="0"/>
            <a:r>
              <a:rPr lang="en-US" dirty="0"/>
              <a:t>What does it do</a:t>
            </a:r>
          </a:p>
          <a:p>
            <a:pPr lvl="1"/>
            <a:r>
              <a:rPr lang="en-US" dirty="0"/>
              <a:t>Allows partners to more efficiently and economically access Assessment and Migration tools</a:t>
            </a:r>
          </a:p>
          <a:p>
            <a:pPr lvl="1"/>
            <a:r>
              <a:rPr lang="en-US" dirty="0"/>
              <a:t>Azure Migrate is a free tool, Movere is also available subject to meeting requirements</a:t>
            </a:r>
          </a:p>
          <a:p>
            <a:pPr lvl="0"/>
            <a:r>
              <a:rPr lang="en-US" dirty="0"/>
              <a:t>When to use it</a:t>
            </a:r>
          </a:p>
          <a:p>
            <a:pPr lvl="1"/>
            <a:r>
              <a:rPr lang="en-US" dirty="0"/>
              <a:t>US </a:t>
            </a:r>
            <a:r>
              <a:rPr lang="en-US" dirty="0" err="1"/>
              <a:t>Hipo</a:t>
            </a:r>
            <a:r>
              <a:rPr lang="en-US" dirty="0"/>
              <a:t>/Enterprise Accounts: Partners can leverage the Movere Assessment Tool to automate inventory collection, analysis and visualization of IT data</a:t>
            </a:r>
          </a:p>
          <a:p>
            <a:pPr lvl="0"/>
            <a:r>
              <a:rPr lang="en-US" dirty="0"/>
              <a:t>How to access</a:t>
            </a:r>
          </a:p>
          <a:p>
            <a:pPr lvl="1"/>
            <a:r>
              <a:rPr lang="en-US" dirty="0"/>
              <a:t>Work with PDMs to request tools </a:t>
            </a:r>
          </a:p>
        </p:txBody>
      </p:sp>
      <p:sp>
        <p:nvSpPr>
          <p:cNvPr id="5" name="TextBox 4">
            <a:extLst>
              <a:ext uri="{FF2B5EF4-FFF2-40B4-BE49-F238E27FC236}">
                <a16:creationId xmlns:a16="http://schemas.microsoft.com/office/drawing/2014/main" id="{3183A58E-7E30-1B4C-B967-C6D2B522BA92}"/>
              </a:ext>
            </a:extLst>
          </p:cNvPr>
          <p:cNvSpPr txBox="1"/>
          <p:nvPr/>
        </p:nvSpPr>
        <p:spPr>
          <a:xfrm>
            <a:off x="1109133" y="567267"/>
            <a:ext cx="0" cy="0"/>
          </a:xfrm>
          <a:prstGeom prst="rect">
            <a:avLst/>
          </a:prstGeom>
        </p:spPr>
        <p:txBody>
          <a:bodyPr vert="horz" wrap="none" lIns="91440" tIns="91440" rIns="91440" bIns="91440" rtlCol="0" anchor="t">
            <a:noAutofit/>
          </a:body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graphicFrame>
        <p:nvGraphicFramePr>
          <p:cNvPr id="14" name="Content Placeholder 4">
            <a:extLst>
              <a:ext uri="{FF2B5EF4-FFF2-40B4-BE49-F238E27FC236}">
                <a16:creationId xmlns:a16="http://schemas.microsoft.com/office/drawing/2014/main" id="{918B24B6-FFFA-4B20-810A-289709EDA133}"/>
              </a:ext>
            </a:extLst>
          </p:cNvPr>
          <p:cNvGraphicFramePr>
            <a:graphicFrameLocks/>
          </p:cNvGraphicFramePr>
          <p:nvPr>
            <p:extLst>
              <p:ext uri="{D42A27DB-BD31-4B8C-83A1-F6EECF244321}">
                <p14:modId xmlns:p14="http://schemas.microsoft.com/office/powerpoint/2010/main" val="2226355334"/>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E70C2ADD-E455-664D-B623-EBF5251FF6B5}"/>
              </a:ext>
            </a:extLst>
          </p:cNvPr>
          <p:cNvSpPr txBox="1"/>
          <p:nvPr/>
        </p:nvSpPr>
        <p:spPr>
          <a:xfrm>
            <a:off x="0" y="5539"/>
            <a:ext cx="540534" cy="430887"/>
          </a:xfrm>
          <a:prstGeom prst="rect">
            <a:avLst/>
          </a:prstGeom>
          <a:solidFill>
            <a:schemeClr val="accent1"/>
          </a:solidFill>
        </p:spPr>
        <p:txBody>
          <a:bodyPr vert="horz" wrap="none" lIns="91440" tIns="91440" rIns="91440" bIns="91440" rtlCol="0" anchor="t">
            <a:spAutoFit/>
          </a:bodyPr>
          <a:lstStyle/>
          <a:p>
            <a:pPr algn="ctr"/>
            <a:r>
              <a:rPr lang="en-US" sz="1600" dirty="0">
                <a:latin typeface="Segoe UI" pitchFamily="34" charset="0"/>
                <a:ea typeface="Segoe UI" pitchFamily="34" charset="0"/>
                <a:cs typeface="Segoe UI" pitchFamily="34" charset="0"/>
              </a:rPr>
              <a:t>CSP </a:t>
            </a:r>
          </a:p>
        </p:txBody>
      </p:sp>
      <p:pic>
        <p:nvPicPr>
          <p:cNvPr id="25" name="Picture 24">
            <a:extLst>
              <a:ext uri="{FF2B5EF4-FFF2-40B4-BE49-F238E27FC236}">
                <a16:creationId xmlns:a16="http://schemas.microsoft.com/office/drawing/2014/main" id="{64017DBD-B51C-432C-B260-B07BDA62C5D6}"/>
              </a:ext>
            </a:extLst>
          </p:cNvPr>
          <p:cNvPicPr>
            <a:picLocks noChangeAspect="1"/>
          </p:cNvPicPr>
          <p:nvPr/>
        </p:nvPicPr>
        <p:blipFill rotWithShape="1">
          <a:blip r:embed="rId7"/>
          <a:srcRect l="3252" t="11205" r="5710" b="12370"/>
          <a:stretch/>
        </p:blipFill>
        <p:spPr>
          <a:xfrm>
            <a:off x="8218015" y="2871055"/>
            <a:ext cx="3592986" cy="859452"/>
          </a:xfrm>
          <a:prstGeom prst="rect">
            <a:avLst/>
          </a:prstGeom>
        </p:spPr>
      </p:pic>
    </p:spTree>
    <p:extLst>
      <p:ext uri="{BB962C8B-B14F-4D97-AF65-F5344CB8AC3E}">
        <p14:creationId xmlns:p14="http://schemas.microsoft.com/office/powerpoint/2010/main" val="9459610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D4408B5-E34C-463D-92EE-09BC5E4AD42B}"/>
              </a:ext>
            </a:extLst>
          </p:cNvPr>
          <p:cNvGraphicFramePr>
            <a:graphicFrameLocks noChangeAspect="1"/>
          </p:cNvGraphicFramePr>
          <p:nvPr>
            <p:custDataLst>
              <p:tags r:id="rId2"/>
            </p:custDataLst>
            <p:extLst>
              <p:ext uri="{D42A27DB-BD31-4B8C-83A1-F6EECF244321}">
                <p14:modId xmlns:p14="http://schemas.microsoft.com/office/powerpoint/2010/main" val="1450539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5"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9D4408B5-E34C-463D-92EE-09BC5E4AD42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ECC69EE-739B-41E7-A678-3594A1557651}"/>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Free Technical Support</a:t>
            </a:r>
            <a:endParaRPr lang="en-US" dirty="0"/>
          </a:p>
        </p:txBody>
      </p:sp>
      <p:sp>
        <p:nvSpPr>
          <p:cNvPr id="5" name="Text Placeholder 4">
            <a:extLst>
              <a:ext uri="{FF2B5EF4-FFF2-40B4-BE49-F238E27FC236}">
                <a16:creationId xmlns:a16="http://schemas.microsoft.com/office/drawing/2014/main" id="{0993EAAD-EE5C-497A-B794-C88D663737B6}"/>
              </a:ext>
            </a:extLst>
          </p:cNvPr>
          <p:cNvSpPr>
            <a:spLocks noGrp="1"/>
          </p:cNvSpPr>
          <p:nvPr>
            <p:ph type="body" sz="quarter" idx="12"/>
          </p:nvPr>
        </p:nvSpPr>
        <p:spPr/>
        <p:txBody>
          <a:bodyPr/>
          <a:lstStyle/>
          <a:p>
            <a:r>
              <a:rPr lang="en-US"/>
              <a:t>15 hours for tool, billing, API questions</a:t>
            </a:r>
            <a:endParaRPr lang="en-US" dirty="0"/>
          </a:p>
        </p:txBody>
      </p:sp>
      <p:sp>
        <p:nvSpPr>
          <p:cNvPr id="16" name="Slide Number Placeholder 15">
            <a:extLst>
              <a:ext uri="{FF2B5EF4-FFF2-40B4-BE49-F238E27FC236}">
                <a16:creationId xmlns:a16="http://schemas.microsoft.com/office/drawing/2014/main" id="{8B0FA141-8808-40D6-8BDA-3186E3E40E73}"/>
              </a:ext>
            </a:extLst>
          </p:cNvPr>
          <p:cNvSpPr>
            <a:spLocks noGrp="1"/>
          </p:cNvSpPr>
          <p:nvPr>
            <p:ph type="sldNum" sz="quarter" idx="4"/>
          </p:nvPr>
        </p:nvSpPr>
        <p:spPr/>
        <p:txBody>
          <a:bodyPr/>
          <a:lstStyle/>
          <a:p>
            <a:fld id="{FAADACFB-7C71-4E89-89D2-7BBA40B7BFA9}" type="slidenum">
              <a:rPr lang="en-US" smtClean="0"/>
              <a:pPr/>
              <a:t>26</a:t>
            </a:fld>
            <a:endParaRPr lang="en-US" dirty="0"/>
          </a:p>
        </p:txBody>
      </p:sp>
      <p:sp>
        <p:nvSpPr>
          <p:cNvPr id="15" name="Text Placeholder 14"/>
          <p:cNvSpPr>
            <a:spLocks noGrp="1"/>
          </p:cNvSpPr>
          <p:nvPr>
            <p:ph type="body" sz="quarter" idx="13"/>
          </p:nvPr>
        </p:nvSpPr>
        <p:spPr>
          <a:xfrm>
            <a:off x="227072" y="1419224"/>
            <a:ext cx="7250173" cy="5057775"/>
          </a:xfrm>
        </p:spPr>
        <p:txBody>
          <a:bodyPr/>
          <a:lstStyle/>
          <a:p>
            <a:pPr lvl="0"/>
            <a:r>
              <a:rPr lang="en-US" dirty="0"/>
              <a:t>What is it</a:t>
            </a:r>
          </a:p>
          <a:p>
            <a:pPr lvl="1"/>
            <a:r>
              <a:rPr lang="en-US" dirty="0"/>
              <a:t>Support and training for tooling, APIs, billing, partner center, migration best practices</a:t>
            </a:r>
          </a:p>
          <a:p>
            <a:pPr lvl="1"/>
            <a:r>
              <a:rPr lang="en-US" dirty="0"/>
              <a:t>Microsoft has partnered with Sysgain Inc, a SI company based in Redmond and India, that specializes in migration and CSP consulting services to Managed Service Providers, on how to approach and succeed in datacenter migration. </a:t>
            </a:r>
          </a:p>
          <a:p>
            <a:pPr lvl="0"/>
            <a:r>
              <a:rPr lang="en-US" dirty="0"/>
              <a:t>When to use it</a:t>
            </a:r>
          </a:p>
          <a:p>
            <a:pPr lvl="1"/>
            <a:r>
              <a:rPr lang="en-US" dirty="0"/>
              <a:t>For Customer Datacenter Migration Program partners receive up to 15 hours of CSP technical support provided by Sysgain free of charge. The support include:</a:t>
            </a:r>
          </a:p>
          <a:p>
            <a:pPr lvl="2"/>
            <a:r>
              <a:rPr lang="en-US" dirty="0"/>
              <a:t>Provide migration guidance and support on tools, techniques, processes, provide necessary documentation</a:t>
            </a:r>
          </a:p>
          <a:p>
            <a:pPr lvl="2"/>
            <a:r>
              <a:rPr lang="en-US" dirty="0"/>
              <a:t>Provide Guidance on CSP &amp; any integration help as needed</a:t>
            </a:r>
          </a:p>
          <a:p>
            <a:pPr lvl="0"/>
            <a:r>
              <a:rPr lang="en-US" dirty="0"/>
              <a:t>How to access </a:t>
            </a:r>
          </a:p>
          <a:p>
            <a:pPr lvl="1"/>
            <a:r>
              <a:rPr lang="en-US" dirty="0"/>
              <a:t>To access the Sysgain offer send the list of e-mail addresses that will interact with CSP technical helpdesk to customermigsupport@sysgain.com </a:t>
            </a:r>
          </a:p>
        </p:txBody>
      </p:sp>
      <p:graphicFrame>
        <p:nvGraphicFramePr>
          <p:cNvPr id="13" name="Content Placeholder 4">
            <a:extLst>
              <a:ext uri="{FF2B5EF4-FFF2-40B4-BE49-F238E27FC236}">
                <a16:creationId xmlns:a16="http://schemas.microsoft.com/office/drawing/2014/main" id="{71087B5C-F082-4852-9FA4-348810C1DF9F}"/>
              </a:ext>
            </a:extLst>
          </p:cNvPr>
          <p:cNvGraphicFramePr>
            <a:graphicFrameLocks/>
          </p:cNvGraphicFramePr>
          <p:nvPr>
            <p:extLst>
              <p:ext uri="{D42A27DB-BD31-4B8C-83A1-F6EECF244321}">
                <p14:modId xmlns:p14="http://schemas.microsoft.com/office/powerpoint/2010/main" val="4247373244"/>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3" name="Picture 2">
            <a:extLst>
              <a:ext uri="{FF2B5EF4-FFF2-40B4-BE49-F238E27FC236}">
                <a16:creationId xmlns:a16="http://schemas.microsoft.com/office/drawing/2014/main" id="{B86B578E-D2BF-2B44-AAEB-BA4F60742E03}"/>
              </a:ext>
            </a:extLst>
          </p:cNvPr>
          <p:cNvPicPr>
            <a:picLocks noChangeAspect="1"/>
          </p:cNvPicPr>
          <p:nvPr/>
        </p:nvPicPr>
        <p:blipFill>
          <a:blip r:embed="rId7"/>
          <a:stretch>
            <a:fillRect/>
          </a:stretch>
        </p:blipFill>
        <p:spPr>
          <a:xfrm>
            <a:off x="8338186" y="1419224"/>
            <a:ext cx="3547427" cy="1032695"/>
          </a:xfrm>
          <a:prstGeom prst="rect">
            <a:avLst/>
          </a:prstGeom>
        </p:spPr>
      </p:pic>
      <p:sp>
        <p:nvSpPr>
          <p:cNvPr id="33" name="Rectangle 32">
            <a:extLst>
              <a:ext uri="{FF2B5EF4-FFF2-40B4-BE49-F238E27FC236}">
                <a16:creationId xmlns:a16="http://schemas.microsoft.com/office/drawing/2014/main" id="{791F11E4-C622-4307-9E7E-4954D1CEB111}"/>
              </a:ext>
            </a:extLst>
          </p:cNvPr>
          <p:cNvSpPr/>
          <p:nvPr/>
        </p:nvSpPr>
        <p:spPr>
          <a:xfrm>
            <a:off x="8338186" y="2451918"/>
            <a:ext cx="3547427" cy="323555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ea typeface="+mn-ea"/>
              <a:cs typeface="+mn-cs"/>
            </a:endParaRPr>
          </a:p>
        </p:txBody>
      </p:sp>
      <p:sp>
        <p:nvSpPr>
          <p:cNvPr id="48" name="Graphic 46">
            <a:extLst>
              <a:ext uri="{FF2B5EF4-FFF2-40B4-BE49-F238E27FC236}">
                <a16:creationId xmlns:a16="http://schemas.microsoft.com/office/drawing/2014/main" id="{256FADD9-6A49-466A-964A-530115784AB4}"/>
              </a:ext>
            </a:extLst>
          </p:cNvPr>
          <p:cNvSpPr/>
          <p:nvPr/>
        </p:nvSpPr>
        <p:spPr>
          <a:xfrm>
            <a:off x="9075740" y="2985898"/>
            <a:ext cx="2072320" cy="2167594"/>
          </a:xfrm>
          <a:custGeom>
            <a:avLst/>
            <a:gdLst>
              <a:gd name="connsiteX0" fmla="*/ 416719 w 828675"/>
              <a:gd name="connsiteY0" fmla="*/ 7144 h 866775"/>
              <a:gd name="connsiteX1" fmla="*/ 140494 w 828675"/>
              <a:gd name="connsiteY1" fmla="*/ 283369 h 866775"/>
              <a:gd name="connsiteX2" fmla="*/ 140494 w 828675"/>
              <a:gd name="connsiteY2" fmla="*/ 369094 h 866775"/>
              <a:gd name="connsiteX3" fmla="*/ 121444 w 828675"/>
              <a:gd name="connsiteY3" fmla="*/ 369094 h 866775"/>
              <a:gd name="connsiteX4" fmla="*/ 7144 w 828675"/>
              <a:gd name="connsiteY4" fmla="*/ 483394 h 866775"/>
              <a:gd name="connsiteX5" fmla="*/ 7144 w 828675"/>
              <a:gd name="connsiteY5" fmla="*/ 559594 h 866775"/>
              <a:gd name="connsiteX6" fmla="*/ 121444 w 828675"/>
              <a:gd name="connsiteY6" fmla="*/ 673894 h 866775"/>
              <a:gd name="connsiteX7" fmla="*/ 216694 w 828675"/>
              <a:gd name="connsiteY7" fmla="*/ 673894 h 866775"/>
              <a:gd name="connsiteX8" fmla="*/ 235744 w 828675"/>
              <a:gd name="connsiteY8" fmla="*/ 654844 h 866775"/>
              <a:gd name="connsiteX9" fmla="*/ 235744 w 828675"/>
              <a:gd name="connsiteY9" fmla="*/ 388144 h 866775"/>
              <a:gd name="connsiteX10" fmla="*/ 216694 w 828675"/>
              <a:gd name="connsiteY10" fmla="*/ 369094 h 866775"/>
              <a:gd name="connsiteX11" fmla="*/ 178594 w 828675"/>
              <a:gd name="connsiteY11" fmla="*/ 369094 h 866775"/>
              <a:gd name="connsiteX12" fmla="*/ 178594 w 828675"/>
              <a:gd name="connsiteY12" fmla="*/ 283369 h 866775"/>
              <a:gd name="connsiteX13" fmla="*/ 416719 w 828675"/>
              <a:gd name="connsiteY13" fmla="*/ 45244 h 866775"/>
              <a:gd name="connsiteX14" fmla="*/ 654844 w 828675"/>
              <a:gd name="connsiteY14" fmla="*/ 283369 h 866775"/>
              <a:gd name="connsiteX15" fmla="*/ 654844 w 828675"/>
              <a:gd name="connsiteY15" fmla="*/ 369094 h 866775"/>
              <a:gd name="connsiteX16" fmla="*/ 616744 w 828675"/>
              <a:gd name="connsiteY16" fmla="*/ 369094 h 866775"/>
              <a:gd name="connsiteX17" fmla="*/ 597694 w 828675"/>
              <a:gd name="connsiteY17" fmla="*/ 388144 h 866775"/>
              <a:gd name="connsiteX18" fmla="*/ 597694 w 828675"/>
              <a:gd name="connsiteY18" fmla="*/ 654844 h 866775"/>
              <a:gd name="connsiteX19" fmla="*/ 616744 w 828675"/>
              <a:gd name="connsiteY19" fmla="*/ 673894 h 866775"/>
              <a:gd name="connsiteX20" fmla="*/ 653058 w 828675"/>
              <a:gd name="connsiteY20" fmla="*/ 673894 h 866775"/>
              <a:gd name="connsiteX21" fmla="*/ 611088 w 828675"/>
              <a:gd name="connsiteY21" fmla="*/ 738783 h 866775"/>
              <a:gd name="connsiteX22" fmla="*/ 480417 w 828675"/>
              <a:gd name="connsiteY22" fmla="*/ 778371 h 866775"/>
              <a:gd name="connsiteX23" fmla="*/ 416719 w 828675"/>
              <a:gd name="connsiteY23" fmla="*/ 731044 h 866775"/>
              <a:gd name="connsiteX24" fmla="*/ 350044 w 828675"/>
              <a:gd name="connsiteY24" fmla="*/ 797719 h 866775"/>
              <a:gd name="connsiteX25" fmla="*/ 416719 w 828675"/>
              <a:gd name="connsiteY25" fmla="*/ 864394 h 866775"/>
              <a:gd name="connsiteX26" fmla="*/ 480715 w 828675"/>
              <a:gd name="connsiteY26" fmla="*/ 816471 h 866775"/>
              <a:gd name="connsiteX27" fmla="*/ 634008 w 828675"/>
              <a:gd name="connsiteY27" fmla="*/ 768846 h 866775"/>
              <a:gd name="connsiteX28" fmla="*/ 691456 w 828675"/>
              <a:gd name="connsiteY28" fmla="*/ 673894 h 866775"/>
              <a:gd name="connsiteX29" fmla="*/ 711994 w 828675"/>
              <a:gd name="connsiteY29" fmla="*/ 673894 h 866775"/>
              <a:gd name="connsiteX30" fmla="*/ 826294 w 828675"/>
              <a:gd name="connsiteY30" fmla="*/ 559594 h 866775"/>
              <a:gd name="connsiteX31" fmla="*/ 826294 w 828675"/>
              <a:gd name="connsiteY31" fmla="*/ 483394 h 866775"/>
              <a:gd name="connsiteX32" fmla="*/ 711994 w 828675"/>
              <a:gd name="connsiteY32" fmla="*/ 369094 h 866775"/>
              <a:gd name="connsiteX33" fmla="*/ 692944 w 828675"/>
              <a:gd name="connsiteY33" fmla="*/ 369094 h 866775"/>
              <a:gd name="connsiteX34" fmla="*/ 692944 w 828675"/>
              <a:gd name="connsiteY34" fmla="*/ 283369 h 866775"/>
              <a:gd name="connsiteX35" fmla="*/ 416719 w 828675"/>
              <a:gd name="connsiteY35" fmla="*/ 7144 h 866775"/>
              <a:gd name="connsiteX36" fmla="*/ 121444 w 828675"/>
              <a:gd name="connsiteY36" fmla="*/ 407194 h 866775"/>
              <a:gd name="connsiteX37" fmla="*/ 197644 w 828675"/>
              <a:gd name="connsiteY37" fmla="*/ 407194 h 866775"/>
              <a:gd name="connsiteX38" fmla="*/ 197644 w 828675"/>
              <a:gd name="connsiteY38" fmla="*/ 635794 h 866775"/>
              <a:gd name="connsiteX39" fmla="*/ 121444 w 828675"/>
              <a:gd name="connsiteY39" fmla="*/ 635794 h 866775"/>
              <a:gd name="connsiteX40" fmla="*/ 45244 w 828675"/>
              <a:gd name="connsiteY40" fmla="*/ 559594 h 866775"/>
              <a:gd name="connsiteX41" fmla="*/ 45244 w 828675"/>
              <a:gd name="connsiteY41" fmla="*/ 483394 h 866775"/>
              <a:gd name="connsiteX42" fmla="*/ 121444 w 828675"/>
              <a:gd name="connsiteY42" fmla="*/ 407194 h 866775"/>
              <a:gd name="connsiteX43" fmla="*/ 635794 w 828675"/>
              <a:gd name="connsiteY43" fmla="*/ 407194 h 866775"/>
              <a:gd name="connsiteX44" fmla="*/ 711994 w 828675"/>
              <a:gd name="connsiteY44" fmla="*/ 407194 h 866775"/>
              <a:gd name="connsiteX45" fmla="*/ 788194 w 828675"/>
              <a:gd name="connsiteY45" fmla="*/ 483394 h 866775"/>
              <a:gd name="connsiteX46" fmla="*/ 788194 w 828675"/>
              <a:gd name="connsiteY46" fmla="*/ 559594 h 866775"/>
              <a:gd name="connsiteX47" fmla="*/ 711994 w 828675"/>
              <a:gd name="connsiteY47" fmla="*/ 635794 h 866775"/>
              <a:gd name="connsiteX48" fmla="*/ 635794 w 828675"/>
              <a:gd name="connsiteY48" fmla="*/ 635794 h 866775"/>
              <a:gd name="connsiteX49" fmla="*/ 416719 w 828675"/>
              <a:gd name="connsiteY49" fmla="*/ 769144 h 866775"/>
              <a:gd name="connsiteX50" fmla="*/ 445294 w 828675"/>
              <a:gd name="connsiteY50" fmla="*/ 797719 h 866775"/>
              <a:gd name="connsiteX51" fmla="*/ 416719 w 828675"/>
              <a:gd name="connsiteY51" fmla="*/ 826294 h 866775"/>
              <a:gd name="connsiteX52" fmla="*/ 388144 w 828675"/>
              <a:gd name="connsiteY52" fmla="*/ 797719 h 866775"/>
              <a:gd name="connsiteX53" fmla="*/ 416719 w 828675"/>
              <a:gd name="connsiteY53" fmla="*/ 769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8675" h="866775">
                <a:moveTo>
                  <a:pt x="416719" y="7144"/>
                </a:moveTo>
                <a:cubicBezTo>
                  <a:pt x="264020" y="7144"/>
                  <a:pt x="140494" y="130669"/>
                  <a:pt x="140494" y="283369"/>
                </a:cubicBezTo>
                <a:lnTo>
                  <a:pt x="140494" y="369094"/>
                </a:lnTo>
                <a:lnTo>
                  <a:pt x="121444" y="369094"/>
                </a:lnTo>
                <a:cubicBezTo>
                  <a:pt x="58451" y="369094"/>
                  <a:pt x="7144" y="420401"/>
                  <a:pt x="7144" y="483394"/>
                </a:cubicBezTo>
                <a:lnTo>
                  <a:pt x="7144" y="559594"/>
                </a:lnTo>
                <a:cubicBezTo>
                  <a:pt x="7144" y="622586"/>
                  <a:pt x="58451" y="673894"/>
                  <a:pt x="121444" y="673894"/>
                </a:cubicBezTo>
                <a:lnTo>
                  <a:pt x="216694" y="673894"/>
                </a:lnTo>
                <a:cubicBezTo>
                  <a:pt x="226668" y="673893"/>
                  <a:pt x="235743" y="664819"/>
                  <a:pt x="235744" y="654844"/>
                </a:cubicBezTo>
                <a:lnTo>
                  <a:pt x="235744" y="388144"/>
                </a:lnTo>
                <a:cubicBezTo>
                  <a:pt x="235743" y="378169"/>
                  <a:pt x="226668" y="369095"/>
                  <a:pt x="216694" y="369094"/>
                </a:cubicBezTo>
                <a:lnTo>
                  <a:pt x="178594" y="369094"/>
                </a:lnTo>
                <a:lnTo>
                  <a:pt x="178594" y="283369"/>
                </a:lnTo>
                <a:cubicBezTo>
                  <a:pt x="178594" y="151118"/>
                  <a:pt x="284468" y="45244"/>
                  <a:pt x="416719" y="45244"/>
                </a:cubicBezTo>
                <a:cubicBezTo>
                  <a:pt x="548969" y="45244"/>
                  <a:pt x="654844" y="151118"/>
                  <a:pt x="654844" y="283369"/>
                </a:cubicBezTo>
                <a:lnTo>
                  <a:pt x="654844" y="369094"/>
                </a:lnTo>
                <a:lnTo>
                  <a:pt x="616744" y="369094"/>
                </a:lnTo>
                <a:cubicBezTo>
                  <a:pt x="605837" y="369291"/>
                  <a:pt x="597928" y="379562"/>
                  <a:pt x="597694" y="388144"/>
                </a:cubicBezTo>
                <a:lnTo>
                  <a:pt x="597694" y="654844"/>
                </a:lnTo>
                <a:cubicBezTo>
                  <a:pt x="597695" y="664819"/>
                  <a:pt x="606769" y="673893"/>
                  <a:pt x="616744" y="673894"/>
                </a:cubicBezTo>
                <a:lnTo>
                  <a:pt x="653058" y="673894"/>
                </a:lnTo>
                <a:cubicBezTo>
                  <a:pt x="648578" y="697984"/>
                  <a:pt x="635240" y="720284"/>
                  <a:pt x="611088" y="738783"/>
                </a:cubicBezTo>
                <a:cubicBezTo>
                  <a:pt x="583184" y="760155"/>
                  <a:pt x="540068" y="775949"/>
                  <a:pt x="480417" y="778371"/>
                </a:cubicBezTo>
                <a:cubicBezTo>
                  <a:pt x="472015" y="751151"/>
                  <a:pt x="446558" y="731044"/>
                  <a:pt x="416719" y="731044"/>
                </a:cubicBezTo>
                <a:cubicBezTo>
                  <a:pt x="380121" y="731044"/>
                  <a:pt x="350044" y="761121"/>
                  <a:pt x="350044" y="797719"/>
                </a:cubicBezTo>
                <a:cubicBezTo>
                  <a:pt x="350044" y="834317"/>
                  <a:pt x="380121" y="864394"/>
                  <a:pt x="416719" y="864394"/>
                </a:cubicBezTo>
                <a:cubicBezTo>
                  <a:pt x="446873" y="864394"/>
                  <a:pt x="472590" y="844131"/>
                  <a:pt x="480715" y="816471"/>
                </a:cubicBezTo>
                <a:cubicBezTo>
                  <a:pt x="546935" y="813962"/>
                  <a:pt x="598156" y="796306"/>
                  <a:pt x="634008" y="768846"/>
                </a:cubicBezTo>
                <a:cubicBezTo>
                  <a:pt x="667025" y="743557"/>
                  <a:pt x="686384" y="709767"/>
                  <a:pt x="691456" y="673894"/>
                </a:cubicBezTo>
                <a:lnTo>
                  <a:pt x="711994" y="673894"/>
                </a:lnTo>
                <a:cubicBezTo>
                  <a:pt x="774987" y="673894"/>
                  <a:pt x="826294" y="622586"/>
                  <a:pt x="826294" y="559594"/>
                </a:cubicBezTo>
                <a:lnTo>
                  <a:pt x="826294" y="483394"/>
                </a:lnTo>
                <a:cubicBezTo>
                  <a:pt x="826294" y="420401"/>
                  <a:pt x="774987" y="369094"/>
                  <a:pt x="711994" y="369094"/>
                </a:cubicBezTo>
                <a:lnTo>
                  <a:pt x="692944" y="369094"/>
                </a:lnTo>
                <a:lnTo>
                  <a:pt x="692944" y="283369"/>
                </a:lnTo>
                <a:cubicBezTo>
                  <a:pt x="692944" y="130669"/>
                  <a:pt x="569418" y="7144"/>
                  <a:pt x="416719" y="7144"/>
                </a:cubicBezTo>
                <a:close/>
                <a:moveTo>
                  <a:pt x="121444" y="407194"/>
                </a:moveTo>
                <a:lnTo>
                  <a:pt x="197644" y="407194"/>
                </a:lnTo>
                <a:lnTo>
                  <a:pt x="197644" y="635794"/>
                </a:lnTo>
                <a:lnTo>
                  <a:pt x="121444" y="635794"/>
                </a:lnTo>
                <a:cubicBezTo>
                  <a:pt x="78899" y="635794"/>
                  <a:pt x="45244" y="602138"/>
                  <a:pt x="45244" y="559594"/>
                </a:cubicBezTo>
                <a:lnTo>
                  <a:pt x="45244" y="483394"/>
                </a:lnTo>
                <a:cubicBezTo>
                  <a:pt x="45244" y="440850"/>
                  <a:pt x="78899" y="407194"/>
                  <a:pt x="121444" y="407194"/>
                </a:cubicBezTo>
                <a:close/>
                <a:moveTo>
                  <a:pt x="635794" y="407194"/>
                </a:moveTo>
                <a:lnTo>
                  <a:pt x="711994" y="407194"/>
                </a:lnTo>
                <a:cubicBezTo>
                  <a:pt x="754538" y="407194"/>
                  <a:pt x="788194" y="440850"/>
                  <a:pt x="788194" y="483394"/>
                </a:cubicBezTo>
                <a:lnTo>
                  <a:pt x="788194" y="559594"/>
                </a:lnTo>
                <a:cubicBezTo>
                  <a:pt x="788194" y="602138"/>
                  <a:pt x="754538" y="635794"/>
                  <a:pt x="711994" y="635794"/>
                </a:cubicBezTo>
                <a:lnTo>
                  <a:pt x="635794" y="635794"/>
                </a:lnTo>
                <a:close/>
                <a:moveTo>
                  <a:pt x="416719" y="769144"/>
                </a:moveTo>
                <a:cubicBezTo>
                  <a:pt x="432726" y="769144"/>
                  <a:pt x="445294" y="781712"/>
                  <a:pt x="445294" y="797719"/>
                </a:cubicBezTo>
                <a:cubicBezTo>
                  <a:pt x="445294" y="813726"/>
                  <a:pt x="432726" y="826294"/>
                  <a:pt x="416719" y="826294"/>
                </a:cubicBezTo>
                <a:cubicBezTo>
                  <a:pt x="400712" y="826294"/>
                  <a:pt x="388144" y="813726"/>
                  <a:pt x="388144" y="797719"/>
                </a:cubicBezTo>
                <a:cubicBezTo>
                  <a:pt x="388144" y="781712"/>
                  <a:pt x="400712" y="769144"/>
                  <a:pt x="416719" y="769144"/>
                </a:cubicBezTo>
                <a:close/>
              </a:path>
            </a:pathLst>
          </a:custGeom>
          <a:solidFill>
            <a:schemeClr val="tx2"/>
          </a:solidFill>
          <a:ln w="9525"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15CF9485-A77C-B347-A1A8-85744A552C01}"/>
              </a:ext>
            </a:extLst>
          </p:cNvPr>
          <p:cNvSpPr txBox="1"/>
          <p:nvPr/>
        </p:nvSpPr>
        <p:spPr>
          <a:xfrm>
            <a:off x="0" y="5539"/>
            <a:ext cx="540534" cy="430887"/>
          </a:xfrm>
          <a:prstGeom prst="rect">
            <a:avLst/>
          </a:prstGeom>
          <a:solidFill>
            <a:schemeClr val="accent1"/>
          </a:solidFill>
        </p:spPr>
        <p:txBody>
          <a:bodyPr vert="horz" wrap="none" lIns="91440" tIns="91440" rIns="91440" bIns="91440" rtlCol="0" anchor="t">
            <a:spAutoFit/>
          </a:bodyPr>
          <a:lstStyle/>
          <a:p>
            <a:pPr algn="ctr"/>
            <a:r>
              <a:rPr lang="en-US" sz="1600" dirty="0">
                <a:latin typeface="Segoe UI" pitchFamily="34" charset="0"/>
                <a:ea typeface="Segoe UI" pitchFamily="34" charset="0"/>
                <a:cs typeface="Segoe UI" pitchFamily="34" charset="0"/>
              </a:rPr>
              <a:t>CSP </a:t>
            </a:r>
          </a:p>
        </p:txBody>
      </p:sp>
    </p:spTree>
    <p:extLst>
      <p:ext uri="{BB962C8B-B14F-4D97-AF65-F5344CB8AC3E}">
        <p14:creationId xmlns:p14="http://schemas.microsoft.com/office/powerpoint/2010/main" val="40108687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C00E0A-8C30-4EB5-B55E-5B389F831206}"/>
              </a:ext>
            </a:extLst>
          </p:cNvPr>
          <p:cNvGraphicFramePr>
            <a:graphicFrameLocks noChangeAspect="1"/>
          </p:cNvGraphicFramePr>
          <p:nvPr>
            <p:custDataLst>
              <p:tags r:id="rId2"/>
            </p:custDataLst>
            <p:extLst>
              <p:ext uri="{D42A27DB-BD31-4B8C-83A1-F6EECF244321}">
                <p14:modId xmlns:p14="http://schemas.microsoft.com/office/powerpoint/2010/main" val="3688785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9"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9BC00E0A-8C30-4EB5-B55E-5B389F8312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110178-CA28-46BE-B2F7-76F8CA11472A}"/>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dirty="0"/>
              <a:t>Azure Database Migration Service</a:t>
            </a:r>
            <a:endParaRPr lang="en-US" dirty="0"/>
          </a:p>
        </p:txBody>
      </p:sp>
      <p:sp>
        <p:nvSpPr>
          <p:cNvPr id="5" name="Text Placeholder 4">
            <a:extLst>
              <a:ext uri="{FF2B5EF4-FFF2-40B4-BE49-F238E27FC236}">
                <a16:creationId xmlns:a16="http://schemas.microsoft.com/office/drawing/2014/main" id="{FEFDB2F1-A5FF-4E91-94D8-9ED314CDC16D}"/>
              </a:ext>
            </a:extLst>
          </p:cNvPr>
          <p:cNvSpPr>
            <a:spLocks noGrp="1"/>
          </p:cNvSpPr>
          <p:nvPr>
            <p:ph type="body" sz="quarter" idx="12"/>
          </p:nvPr>
        </p:nvSpPr>
        <p:spPr/>
        <p:txBody>
          <a:bodyPr/>
          <a:lstStyle/>
          <a:p>
            <a:r>
              <a:rPr lang="en-US" dirty="0"/>
              <a:t>Migrate </a:t>
            </a:r>
            <a:r>
              <a:rPr lang="en-US"/>
              <a:t>a databases to </a:t>
            </a:r>
            <a:r>
              <a:rPr lang="en-US" dirty="0"/>
              <a:t>Azure</a:t>
            </a:r>
          </a:p>
        </p:txBody>
      </p:sp>
      <p:sp>
        <p:nvSpPr>
          <p:cNvPr id="18" name="Slide Number Placeholder 17">
            <a:extLst>
              <a:ext uri="{FF2B5EF4-FFF2-40B4-BE49-F238E27FC236}">
                <a16:creationId xmlns:a16="http://schemas.microsoft.com/office/drawing/2014/main" id="{AF315418-69B6-4113-B8C0-C7DEBD65B4BB}"/>
              </a:ext>
            </a:extLst>
          </p:cNvPr>
          <p:cNvSpPr>
            <a:spLocks noGrp="1"/>
          </p:cNvSpPr>
          <p:nvPr>
            <p:ph type="sldNum" sz="quarter" idx="4"/>
          </p:nvPr>
        </p:nvSpPr>
        <p:spPr/>
        <p:txBody>
          <a:bodyPr/>
          <a:lstStyle/>
          <a:p>
            <a:fld id="{FAADACFB-7C71-4E89-89D2-7BBA40B7BFA9}" type="slidenum">
              <a:rPr lang="en-US" smtClean="0"/>
              <a:pPr/>
              <a:t>27</a:t>
            </a:fld>
            <a:endParaRPr lang="en-US" dirty="0"/>
          </a:p>
        </p:txBody>
      </p:sp>
      <p:sp>
        <p:nvSpPr>
          <p:cNvPr id="15" name="Text Placeholder 14"/>
          <p:cNvSpPr>
            <a:spLocks noGrp="1"/>
          </p:cNvSpPr>
          <p:nvPr>
            <p:ph type="body" sz="quarter" idx="13"/>
          </p:nvPr>
        </p:nvSpPr>
        <p:spPr>
          <a:xfrm>
            <a:off x="227073" y="1419224"/>
            <a:ext cx="6575172" cy="5057775"/>
          </a:xfrm>
        </p:spPr>
        <p:txBody>
          <a:bodyPr/>
          <a:lstStyle/>
          <a:p>
            <a:pPr lvl="0"/>
            <a:r>
              <a:rPr lang="en-US" dirty="0"/>
              <a:t>What is it</a:t>
            </a:r>
          </a:p>
          <a:p>
            <a:pPr lvl="1"/>
            <a:r>
              <a:rPr lang="en-US" sz="1400" dirty="0"/>
              <a:t>The Azure Database Migration Service is a fully managed service, available in most Azure regions, designed to enable seamless migrations from multiple database sources to Azure Data platforms with minimal downtime</a:t>
            </a:r>
          </a:p>
          <a:p>
            <a:pPr lvl="0"/>
            <a:r>
              <a:rPr lang="en-US" dirty="0"/>
              <a:t>Supported scenarios</a:t>
            </a:r>
          </a:p>
          <a:p>
            <a:pPr lvl="1"/>
            <a:r>
              <a:rPr lang="en-US" sz="1400" dirty="0"/>
              <a:t>The service supports migrations from SQL Server to Azure SQL Database</a:t>
            </a:r>
          </a:p>
          <a:p>
            <a:pPr lvl="1"/>
            <a:r>
              <a:rPr lang="en-US" sz="1400" dirty="0"/>
              <a:t>Go to the Azure portal now to start using the Azure Database Migration Service for this scenario</a:t>
            </a:r>
          </a:p>
          <a:p>
            <a:pPr lvl="1"/>
            <a:r>
              <a:rPr lang="en-US" sz="1400" dirty="0"/>
              <a:t>Migration from SQL Server to Azure SQL Database Managed Instance is in </a:t>
            </a:r>
            <a:r>
              <a:rPr lang="en-US" sz="1400"/>
              <a:t>public preview</a:t>
            </a:r>
            <a:endParaRPr lang="en-US" sz="1400" dirty="0"/>
          </a:p>
          <a:p>
            <a:pPr lvl="0"/>
            <a:r>
              <a:rPr lang="en-US" dirty="0"/>
              <a:t>How to access</a:t>
            </a:r>
          </a:p>
          <a:p>
            <a:pPr lvl="1"/>
            <a:r>
              <a:rPr lang="en-US" sz="1400" dirty="0">
                <a:hlinkClick r:id="rId7"/>
              </a:rPr>
              <a:t>Full details</a:t>
            </a:r>
            <a:r>
              <a:rPr lang="en-US" sz="1400" dirty="0"/>
              <a:t> on how to access the tool and walk throughs</a:t>
            </a:r>
          </a:p>
          <a:p>
            <a:pPr lvl="1"/>
            <a:r>
              <a:rPr lang="en-US" sz="1400" dirty="0">
                <a:hlinkClick r:id="rId8"/>
              </a:rPr>
              <a:t>Regional availability</a:t>
            </a:r>
            <a:endParaRPr lang="en-US" sz="1400" dirty="0"/>
          </a:p>
        </p:txBody>
      </p:sp>
      <p:grpSp>
        <p:nvGrpSpPr>
          <p:cNvPr id="29" name="Group 28">
            <a:extLst>
              <a:ext uri="{FF2B5EF4-FFF2-40B4-BE49-F238E27FC236}">
                <a16:creationId xmlns:a16="http://schemas.microsoft.com/office/drawing/2014/main" id="{2C05A117-1C36-4CA2-8A5D-1717EAD5972C}"/>
              </a:ext>
            </a:extLst>
          </p:cNvPr>
          <p:cNvGrpSpPr/>
          <p:nvPr/>
        </p:nvGrpSpPr>
        <p:grpSpPr>
          <a:xfrm>
            <a:off x="7762455" y="1428750"/>
            <a:ext cx="4126583" cy="4118610"/>
            <a:chOff x="7210811" y="1428749"/>
            <a:chExt cx="4678228" cy="4669189"/>
          </a:xfrm>
        </p:grpSpPr>
        <p:pic>
          <p:nvPicPr>
            <p:cNvPr id="2" name="Picture 1">
              <a:extLst>
                <a:ext uri="{FF2B5EF4-FFF2-40B4-BE49-F238E27FC236}">
                  <a16:creationId xmlns:a16="http://schemas.microsoft.com/office/drawing/2014/main" id="{6694FDF5-16A5-E54B-BF7E-00A9E27F83E0}"/>
                </a:ext>
              </a:extLst>
            </p:cNvPr>
            <p:cNvPicPr>
              <a:picLocks noChangeAspect="1"/>
            </p:cNvPicPr>
            <p:nvPr/>
          </p:nvPicPr>
          <p:blipFill>
            <a:blip r:embed="rId9"/>
            <a:stretch>
              <a:fillRect/>
            </a:stretch>
          </p:blipFill>
          <p:spPr>
            <a:xfrm>
              <a:off x="7769667" y="1428749"/>
              <a:ext cx="4119372" cy="2678116"/>
            </a:xfrm>
            <a:prstGeom prst="rect">
              <a:avLst/>
            </a:prstGeom>
            <a:ln w="3175">
              <a:solidFill>
                <a:schemeClr val="bg1">
                  <a:lumMod val="75000"/>
                </a:schemeClr>
              </a:solidFill>
            </a:ln>
          </p:spPr>
        </p:pic>
        <p:pic>
          <p:nvPicPr>
            <p:cNvPr id="3" name="Picture 2">
              <a:extLst>
                <a:ext uri="{FF2B5EF4-FFF2-40B4-BE49-F238E27FC236}">
                  <a16:creationId xmlns:a16="http://schemas.microsoft.com/office/drawing/2014/main" id="{22C4AABE-8039-1C4E-9B13-497F196415BE}"/>
                </a:ext>
              </a:extLst>
            </p:cNvPr>
            <p:cNvPicPr>
              <a:picLocks noChangeAspect="1"/>
            </p:cNvPicPr>
            <p:nvPr/>
          </p:nvPicPr>
          <p:blipFill>
            <a:blip r:embed="rId10"/>
            <a:stretch>
              <a:fillRect/>
            </a:stretch>
          </p:blipFill>
          <p:spPr>
            <a:xfrm>
              <a:off x="10064953" y="2012061"/>
              <a:ext cx="1564677" cy="3712464"/>
            </a:xfrm>
            <a:prstGeom prst="rect">
              <a:avLst/>
            </a:prstGeom>
            <a:ln w="3175">
              <a:solidFill>
                <a:schemeClr val="bg1">
                  <a:lumMod val="75000"/>
                </a:schemeClr>
              </a:solidFill>
            </a:ln>
          </p:spPr>
        </p:pic>
        <p:pic>
          <p:nvPicPr>
            <p:cNvPr id="7" name="Picture 6">
              <a:extLst>
                <a:ext uri="{FF2B5EF4-FFF2-40B4-BE49-F238E27FC236}">
                  <a16:creationId xmlns:a16="http://schemas.microsoft.com/office/drawing/2014/main" id="{1B2D1593-EB37-3A48-A834-D65C407CB503}"/>
                </a:ext>
              </a:extLst>
            </p:cNvPr>
            <p:cNvPicPr>
              <a:picLocks noChangeAspect="1"/>
            </p:cNvPicPr>
            <p:nvPr/>
          </p:nvPicPr>
          <p:blipFill>
            <a:blip r:embed="rId11"/>
            <a:stretch>
              <a:fillRect/>
            </a:stretch>
          </p:blipFill>
          <p:spPr>
            <a:xfrm>
              <a:off x="7210811" y="3493555"/>
              <a:ext cx="4148953" cy="2604383"/>
            </a:xfrm>
            <a:prstGeom prst="rect">
              <a:avLst/>
            </a:prstGeom>
            <a:ln w="3175">
              <a:solidFill>
                <a:schemeClr val="bg1">
                  <a:lumMod val="75000"/>
                </a:schemeClr>
              </a:solidFill>
            </a:ln>
          </p:spPr>
        </p:pic>
      </p:grpSp>
      <p:graphicFrame>
        <p:nvGraphicFramePr>
          <p:cNvPr id="14" name="Content Placeholder 4">
            <a:extLst>
              <a:ext uri="{FF2B5EF4-FFF2-40B4-BE49-F238E27FC236}">
                <a16:creationId xmlns:a16="http://schemas.microsoft.com/office/drawing/2014/main" id="{E464F751-4A90-4208-B170-04FF107A928D}"/>
              </a:ext>
            </a:extLst>
          </p:cNvPr>
          <p:cNvGraphicFramePr>
            <a:graphicFrameLocks/>
          </p:cNvGraphicFramePr>
          <p:nvPr>
            <p:extLst>
              <p:ext uri="{D42A27DB-BD31-4B8C-83A1-F6EECF244321}">
                <p14:modId xmlns:p14="http://schemas.microsoft.com/office/powerpoint/2010/main" val="811434022"/>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604479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CF31D147-7169-4758-B7BC-908A2380D97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3"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CF31D147-7169-4758-B7BC-908A2380D9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98978D1-CC7B-420A-976D-B56FD46DF176}"/>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Data Box (Preview)</a:t>
            </a:r>
            <a:endParaRPr lang="en-US" dirty="0"/>
          </a:p>
        </p:txBody>
      </p:sp>
      <p:sp>
        <p:nvSpPr>
          <p:cNvPr id="5" name="Text Placeholder 4">
            <a:extLst>
              <a:ext uri="{FF2B5EF4-FFF2-40B4-BE49-F238E27FC236}">
                <a16:creationId xmlns:a16="http://schemas.microsoft.com/office/drawing/2014/main" id="{DAF7B088-EC5D-4962-BD93-98D3049FBC37}"/>
              </a:ext>
            </a:extLst>
          </p:cNvPr>
          <p:cNvSpPr>
            <a:spLocks noGrp="1"/>
          </p:cNvSpPr>
          <p:nvPr>
            <p:ph type="body" sz="quarter" idx="12"/>
          </p:nvPr>
        </p:nvSpPr>
        <p:spPr/>
        <p:txBody>
          <a:bodyPr/>
          <a:lstStyle/>
          <a:p>
            <a:r>
              <a:rPr lang="en-US"/>
              <a:t>Secure ruggedized appliance for data transfer</a:t>
            </a:r>
            <a:endParaRPr lang="en-US" dirty="0"/>
          </a:p>
        </p:txBody>
      </p:sp>
      <p:sp>
        <p:nvSpPr>
          <p:cNvPr id="20" name="Slide Number Placeholder 19">
            <a:extLst>
              <a:ext uri="{FF2B5EF4-FFF2-40B4-BE49-F238E27FC236}">
                <a16:creationId xmlns:a16="http://schemas.microsoft.com/office/drawing/2014/main" id="{B4480288-109F-456F-A1DA-1F67F4A19B90}"/>
              </a:ext>
            </a:extLst>
          </p:cNvPr>
          <p:cNvSpPr>
            <a:spLocks noGrp="1"/>
          </p:cNvSpPr>
          <p:nvPr>
            <p:ph type="sldNum" sz="quarter" idx="4"/>
          </p:nvPr>
        </p:nvSpPr>
        <p:spPr/>
        <p:txBody>
          <a:bodyPr/>
          <a:lstStyle/>
          <a:p>
            <a:fld id="{FAADACFB-7C71-4E89-89D2-7BBA40B7BFA9}" type="slidenum">
              <a:rPr lang="en-US" smtClean="0"/>
              <a:pPr/>
              <a:t>28</a:t>
            </a:fld>
            <a:endParaRPr lang="en-US" dirty="0"/>
          </a:p>
        </p:txBody>
      </p:sp>
      <p:sp>
        <p:nvSpPr>
          <p:cNvPr id="15" name="Text Placeholder 14"/>
          <p:cNvSpPr>
            <a:spLocks noGrp="1"/>
          </p:cNvSpPr>
          <p:nvPr>
            <p:ph type="body" sz="quarter" idx="13"/>
          </p:nvPr>
        </p:nvSpPr>
        <p:spPr/>
        <p:txBody>
          <a:bodyPr/>
          <a:lstStyle/>
          <a:p>
            <a:pPr lvl="0"/>
            <a:r>
              <a:rPr lang="en-US"/>
              <a:t>What is it</a:t>
            </a:r>
          </a:p>
          <a:p>
            <a:pPr lvl="1"/>
            <a:r>
              <a:rPr lang="en-US"/>
              <a:t>The Azure Data Box service enables the transfer large amounts of data to Azure where network-based transfer is constrained by time, availability, or cost</a:t>
            </a:r>
          </a:p>
          <a:p>
            <a:pPr lvl="1"/>
            <a:r>
              <a:rPr lang="en-US"/>
              <a:t>It is secure (256 bit-AES encryption) and easy to use (built in administration capabilities) to deliver a quick and simple method for transfer of customer data to Azure</a:t>
            </a:r>
          </a:p>
          <a:p>
            <a:pPr lvl="0"/>
            <a:r>
              <a:rPr lang="en-US"/>
              <a:t>When to use it</a:t>
            </a:r>
          </a:p>
          <a:p>
            <a:pPr lvl="1"/>
            <a:r>
              <a:rPr lang="en-US"/>
              <a:t>The service is in preview today (June 2018)</a:t>
            </a:r>
          </a:p>
          <a:p>
            <a:pPr lvl="1"/>
            <a:r>
              <a:rPr lang="en-US"/>
              <a:t>The Azure Data Box service is built to transfer large (terabytes) amounts of data to Azure</a:t>
            </a:r>
          </a:p>
          <a:p>
            <a:pPr lvl="0"/>
            <a:r>
              <a:rPr lang="en-US"/>
              <a:t>How to access it</a:t>
            </a:r>
          </a:p>
          <a:p>
            <a:pPr lvl="1"/>
            <a:r>
              <a:rPr lang="en-US"/>
              <a:t>Request a Data Box today - </a:t>
            </a:r>
            <a:r>
              <a:rPr lang="en-US">
                <a:hlinkClick r:id="rId7"/>
              </a:rPr>
              <a:t>Preview Sign Up</a:t>
            </a:r>
            <a:br>
              <a:rPr lang="en-US"/>
            </a:br>
            <a:r>
              <a:rPr lang="en-US"/>
              <a:t>(requires Azure account)</a:t>
            </a:r>
          </a:p>
          <a:p>
            <a:pPr lvl="1"/>
            <a:r>
              <a:rPr lang="en-US">
                <a:hlinkClick r:id="rId8"/>
              </a:rPr>
              <a:t>Pricing</a:t>
            </a:r>
            <a:r>
              <a:rPr lang="en-US"/>
              <a:t> (standard Azure storage rates apply after transfer)</a:t>
            </a:r>
          </a:p>
          <a:p>
            <a:pPr lvl="1"/>
            <a:r>
              <a:rPr lang="en-US">
                <a:hlinkClick r:id="rId9"/>
              </a:rPr>
              <a:t>Additional service information</a:t>
            </a:r>
            <a:endParaRPr lang="en-US"/>
          </a:p>
          <a:p>
            <a:pPr lvl="1"/>
            <a:r>
              <a:rPr lang="en-US">
                <a:hlinkClick r:id="rId10"/>
              </a:rPr>
              <a:t>Azure Storage Documentation</a:t>
            </a:r>
            <a:endParaRPr lang="en-US" dirty="0"/>
          </a:p>
        </p:txBody>
      </p:sp>
      <p:graphicFrame>
        <p:nvGraphicFramePr>
          <p:cNvPr id="13" name="Content Placeholder 4">
            <a:extLst>
              <a:ext uri="{FF2B5EF4-FFF2-40B4-BE49-F238E27FC236}">
                <a16:creationId xmlns:a16="http://schemas.microsoft.com/office/drawing/2014/main" id="{0B0E6A5A-B1E3-4DB5-B574-18E2B8DD6740}"/>
              </a:ext>
            </a:extLst>
          </p:cNvPr>
          <p:cNvGraphicFramePr>
            <a:graphicFrameLocks/>
          </p:cNvGraphicFramePr>
          <p:nvPr>
            <p:extLst>
              <p:ext uri="{D42A27DB-BD31-4B8C-83A1-F6EECF244321}">
                <p14:modId xmlns:p14="http://schemas.microsoft.com/office/powerpoint/2010/main" val="3774689621"/>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8" name="Picture 7">
            <a:extLst>
              <a:ext uri="{FF2B5EF4-FFF2-40B4-BE49-F238E27FC236}">
                <a16:creationId xmlns:a16="http://schemas.microsoft.com/office/drawing/2014/main" id="{B266DC56-98DC-B848-A3A3-AE823B97976D}"/>
              </a:ext>
            </a:extLst>
          </p:cNvPr>
          <p:cNvPicPr>
            <a:picLocks noChangeAspect="1"/>
          </p:cNvPicPr>
          <p:nvPr/>
        </p:nvPicPr>
        <p:blipFill rotWithShape="1">
          <a:blip r:embed="rId11">
            <a:clrChange>
              <a:clrFrom>
                <a:srgbClr val="FFFFFF"/>
              </a:clrFrom>
              <a:clrTo>
                <a:srgbClr val="FFFFFF">
                  <a:alpha val="0"/>
                </a:srgbClr>
              </a:clrTo>
            </a:clrChange>
          </a:blip>
          <a:srcRect l="27698" t="12616" r="38126" b="18510"/>
          <a:stretch/>
        </p:blipFill>
        <p:spPr>
          <a:xfrm>
            <a:off x="6984602" y="1985603"/>
            <a:ext cx="2308454" cy="2924704"/>
          </a:xfrm>
          <a:prstGeom prst="rect">
            <a:avLst/>
          </a:prstGeom>
        </p:spPr>
      </p:pic>
      <p:sp>
        <p:nvSpPr>
          <p:cNvPr id="2" name="TextBox 1">
            <a:extLst>
              <a:ext uri="{FF2B5EF4-FFF2-40B4-BE49-F238E27FC236}">
                <a16:creationId xmlns:a16="http://schemas.microsoft.com/office/drawing/2014/main" id="{E2039FFC-3F9D-43BA-9F0C-46CDD305AEF5}"/>
              </a:ext>
            </a:extLst>
          </p:cNvPr>
          <p:cNvSpPr txBox="1"/>
          <p:nvPr/>
        </p:nvSpPr>
        <p:spPr>
          <a:xfrm>
            <a:off x="9516140" y="2851919"/>
            <a:ext cx="2294861" cy="1277273"/>
          </a:xfrm>
          <a:prstGeom prst="rect">
            <a:avLst/>
          </a:prstGeom>
        </p:spPr>
        <p:txBody>
          <a:bodyPr vert="horz" wrap="square" lIns="91440" tIns="91440" rIns="91440" bIns="91440" rtlCol="0" anchor="t">
            <a:spAutoFit/>
          </a:bodyPr>
          <a:lstStyle/>
          <a:p>
            <a:pPr marL="285750" indent="-285750" algn="l">
              <a:spcAft>
                <a:spcPts val="600"/>
              </a:spcAft>
              <a:buClr>
                <a:schemeClr val="accent4"/>
              </a:buClr>
              <a:buFont typeface="Wingdings" panose="05000000000000000000" pitchFamily="2" charset="2"/>
              <a:buChar char="ü"/>
            </a:pPr>
            <a:r>
              <a:rPr lang="en-IN" sz="1400" dirty="0">
                <a:latin typeface="Segoe UI" pitchFamily="34" charset="0"/>
                <a:ea typeface="Segoe UI" pitchFamily="34" charset="0"/>
                <a:cs typeface="Segoe UI" pitchFamily="34" charset="0"/>
              </a:rPr>
              <a:t>Fast</a:t>
            </a:r>
          </a:p>
          <a:p>
            <a:pPr marL="285750" indent="-285750" algn="l">
              <a:spcAft>
                <a:spcPts val="600"/>
              </a:spcAft>
              <a:buClr>
                <a:schemeClr val="accent4"/>
              </a:buClr>
              <a:buFont typeface="Wingdings" panose="05000000000000000000" pitchFamily="2" charset="2"/>
              <a:buChar char="ü"/>
            </a:pPr>
            <a:r>
              <a:rPr lang="en-IN" sz="1400" dirty="0">
                <a:latin typeface="Segoe UI" pitchFamily="34" charset="0"/>
                <a:ea typeface="Segoe UI" pitchFamily="34" charset="0"/>
                <a:cs typeface="Segoe UI" pitchFamily="34" charset="0"/>
              </a:rPr>
              <a:t>Secure &amp; Rugged</a:t>
            </a:r>
          </a:p>
          <a:p>
            <a:pPr marL="285750" indent="-285750" algn="l">
              <a:spcAft>
                <a:spcPts val="600"/>
              </a:spcAft>
              <a:buClr>
                <a:schemeClr val="accent4"/>
              </a:buClr>
              <a:buFont typeface="Wingdings" panose="05000000000000000000" pitchFamily="2" charset="2"/>
              <a:buChar char="ü"/>
            </a:pPr>
            <a:r>
              <a:rPr lang="en-IN" sz="1400" dirty="0">
                <a:latin typeface="Segoe UI" pitchFamily="34" charset="0"/>
                <a:ea typeface="Segoe UI" pitchFamily="34" charset="0"/>
                <a:cs typeface="Segoe UI" pitchFamily="34" charset="0"/>
              </a:rPr>
              <a:t>Easy to use</a:t>
            </a:r>
          </a:p>
          <a:p>
            <a:pPr marL="285750" indent="-285750" algn="l">
              <a:spcAft>
                <a:spcPts val="600"/>
              </a:spcAft>
              <a:buClr>
                <a:schemeClr val="accent4"/>
              </a:buClr>
              <a:buFont typeface="Wingdings" panose="05000000000000000000" pitchFamily="2" charset="2"/>
              <a:buChar char="ü"/>
            </a:pPr>
            <a:r>
              <a:rPr lang="en-IN" sz="1400" dirty="0">
                <a:latin typeface="Segoe UI" pitchFamily="34" charset="0"/>
                <a:ea typeface="Segoe UI" pitchFamily="34" charset="0"/>
                <a:cs typeface="Segoe UI" pitchFamily="34" charset="0"/>
              </a:rPr>
              <a:t>Partner Supported</a:t>
            </a:r>
            <a:endParaRPr lang="en-US" sz="1400" dirty="0">
              <a:latin typeface="Segoe UI" pitchFamily="34" charset="0"/>
              <a:ea typeface="Segoe UI" pitchFamily="34" charset="0"/>
              <a:cs typeface="Segoe UI" pitchFamily="34" charset="0"/>
            </a:endParaRPr>
          </a:p>
        </p:txBody>
      </p:sp>
      <p:sp>
        <p:nvSpPr>
          <p:cNvPr id="16" name="TextBox 15">
            <a:extLst>
              <a:ext uri="{FF2B5EF4-FFF2-40B4-BE49-F238E27FC236}">
                <a16:creationId xmlns:a16="http://schemas.microsoft.com/office/drawing/2014/main" id="{AA1D6179-9190-4839-8530-E6AC4C663B66}"/>
              </a:ext>
            </a:extLst>
          </p:cNvPr>
          <p:cNvSpPr txBox="1"/>
          <p:nvPr/>
        </p:nvSpPr>
        <p:spPr>
          <a:xfrm>
            <a:off x="6551613" y="4954715"/>
            <a:ext cx="5337114" cy="1261884"/>
          </a:xfrm>
          <a:prstGeom prst="rect">
            <a:avLst/>
          </a:prstGeom>
        </p:spPr>
        <p:txBody>
          <a:bodyPr vert="horz" wrap="square" lIns="91440" tIns="91440" rIns="91440" bIns="91440" rtlCol="0" anchor="t">
            <a:spAutoFit/>
          </a:bodyPr>
          <a:lstStyle/>
          <a:p>
            <a:pPr algn="ctr">
              <a:buClr>
                <a:schemeClr val="accent4"/>
              </a:buClr>
            </a:pPr>
            <a:r>
              <a:rPr lang="en-IN" sz="1400" dirty="0">
                <a:latin typeface="Segoe UI" pitchFamily="34" charset="0"/>
                <a:ea typeface="Segoe UI" pitchFamily="34" charset="0"/>
                <a:cs typeface="Segoe UI" pitchFamily="34" charset="0"/>
              </a:rPr>
              <a:t>Azure Data Box Service lets you move hundreds of terabytes of data into Azure with high speed using secure transfer appliances. We accelerate the movement of your data by shipping you a proprietary, secure, and tamper-resistant transfer appliance and handle the end-to-end logistics. </a:t>
            </a:r>
            <a:r>
              <a:rPr lang="en-IN" sz="1400" dirty="0">
                <a:solidFill>
                  <a:schemeClr val="accent4"/>
                </a:solidFill>
                <a:latin typeface="Segoe UI" pitchFamily="34" charset="0"/>
                <a:ea typeface="Segoe UI" pitchFamily="34" charset="0"/>
                <a:cs typeface="Segoe UI" pitchFamily="34" charset="0"/>
              </a:rPr>
              <a:t>Learn more</a:t>
            </a:r>
            <a:endParaRPr lang="en-US" sz="1400" dirty="0">
              <a:solidFill>
                <a:schemeClr val="accent4"/>
              </a:solidFill>
              <a:latin typeface="Segoe UI" pitchFamily="34" charset="0"/>
              <a:ea typeface="Segoe UI" pitchFamily="34" charset="0"/>
              <a:cs typeface="Segoe UI" pitchFamily="34" charset="0"/>
            </a:endParaRPr>
          </a:p>
        </p:txBody>
      </p:sp>
      <p:sp>
        <p:nvSpPr>
          <p:cNvPr id="3" name="Rectangle 2">
            <a:extLst>
              <a:ext uri="{FF2B5EF4-FFF2-40B4-BE49-F238E27FC236}">
                <a16:creationId xmlns:a16="http://schemas.microsoft.com/office/drawing/2014/main" id="{9896F72E-638F-4684-8A1A-9F33F31D6D6B}"/>
              </a:ext>
            </a:extLst>
          </p:cNvPr>
          <p:cNvSpPr/>
          <p:nvPr/>
        </p:nvSpPr>
        <p:spPr>
          <a:xfrm>
            <a:off x="6551613" y="1419225"/>
            <a:ext cx="5337114" cy="505777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lgn="ctr">
              <a:buClr>
                <a:srgbClr val="00BCF2"/>
              </a:buClr>
            </a:pPr>
            <a:r>
              <a:rPr lang="en-IN">
                <a:solidFill>
                  <a:srgbClr val="505050"/>
                </a:solidFill>
                <a:latin typeface="Segoe UI" pitchFamily="34" charset="0"/>
                <a:ea typeface="Segoe UI" pitchFamily="34" charset="0"/>
                <a:cs typeface="Segoe UI" pitchFamily="34" charset="0"/>
              </a:rPr>
              <a:t>Azure Data Box </a:t>
            </a:r>
            <a:r>
              <a:rPr lang="en-IN" baseline="30000">
                <a:solidFill>
                  <a:srgbClr val="505050"/>
                </a:solidFill>
                <a:latin typeface="Segoe UI" pitchFamily="34" charset="0"/>
                <a:ea typeface="Segoe UI" pitchFamily="34" charset="0"/>
                <a:cs typeface="Segoe UI" pitchFamily="34" charset="0"/>
              </a:rPr>
              <a:t>Preview</a:t>
            </a:r>
            <a:endParaRPr lang="en-US" baseline="30000" dirty="0">
              <a:solidFill>
                <a:srgbClr val="50505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14428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8015DB0-16CC-455E-B66B-3C7456A9DDDB}"/>
              </a:ext>
            </a:extLst>
          </p:cNvPr>
          <p:cNvGraphicFramePr>
            <a:graphicFrameLocks noChangeAspect="1"/>
          </p:cNvGraphicFramePr>
          <p:nvPr>
            <p:custDataLst>
              <p:tags r:id="rId2"/>
            </p:custDataLst>
            <p:extLst>
              <p:ext uri="{D42A27DB-BD31-4B8C-83A1-F6EECF244321}">
                <p14:modId xmlns:p14="http://schemas.microsoft.com/office/powerpoint/2010/main" val="273873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7"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38015DB0-16CC-455E-B66B-3C7456A9DD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705E4D2-36A0-44E1-8671-4D7BDC930901}"/>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Site Recovery</a:t>
            </a:r>
            <a:endParaRPr lang="en-US" dirty="0"/>
          </a:p>
        </p:txBody>
      </p:sp>
      <p:sp>
        <p:nvSpPr>
          <p:cNvPr id="5" name="Text Placeholder 4">
            <a:extLst>
              <a:ext uri="{FF2B5EF4-FFF2-40B4-BE49-F238E27FC236}">
                <a16:creationId xmlns:a16="http://schemas.microsoft.com/office/drawing/2014/main" id="{485621A8-DE57-46ED-806C-F47A1CCC7605}"/>
              </a:ext>
            </a:extLst>
          </p:cNvPr>
          <p:cNvSpPr>
            <a:spLocks noGrp="1"/>
          </p:cNvSpPr>
          <p:nvPr>
            <p:ph type="body" sz="quarter" idx="12"/>
          </p:nvPr>
        </p:nvSpPr>
        <p:spPr/>
        <p:txBody>
          <a:bodyPr/>
          <a:lstStyle/>
          <a:p>
            <a:r>
              <a:rPr lang="en-US"/>
              <a:t>Tool supporting certain on-premises server, VM, and AWS [lift and shift] migrations to Azure </a:t>
            </a:r>
            <a:endParaRPr lang="en-US" dirty="0"/>
          </a:p>
        </p:txBody>
      </p:sp>
      <p:sp>
        <p:nvSpPr>
          <p:cNvPr id="17" name="Slide Number Placeholder 16">
            <a:extLst>
              <a:ext uri="{FF2B5EF4-FFF2-40B4-BE49-F238E27FC236}">
                <a16:creationId xmlns:a16="http://schemas.microsoft.com/office/drawing/2014/main" id="{2ACA9878-DAFB-4D1A-9F34-7C941707BDFB}"/>
              </a:ext>
            </a:extLst>
          </p:cNvPr>
          <p:cNvSpPr>
            <a:spLocks noGrp="1"/>
          </p:cNvSpPr>
          <p:nvPr>
            <p:ph type="sldNum" sz="quarter" idx="4"/>
          </p:nvPr>
        </p:nvSpPr>
        <p:spPr/>
        <p:txBody>
          <a:bodyPr/>
          <a:lstStyle/>
          <a:p>
            <a:fld id="{FAADACFB-7C71-4E89-89D2-7BBA40B7BFA9}" type="slidenum">
              <a:rPr lang="en-US" smtClean="0"/>
              <a:pPr/>
              <a:t>29</a:t>
            </a:fld>
            <a:endParaRPr lang="en-US" dirty="0"/>
          </a:p>
        </p:txBody>
      </p:sp>
      <p:sp>
        <p:nvSpPr>
          <p:cNvPr id="15" name="Text Placeholder 14"/>
          <p:cNvSpPr>
            <a:spLocks noGrp="1"/>
          </p:cNvSpPr>
          <p:nvPr>
            <p:ph type="body" sz="quarter" idx="13"/>
          </p:nvPr>
        </p:nvSpPr>
        <p:spPr/>
        <p:txBody>
          <a:bodyPr/>
          <a:lstStyle/>
          <a:p>
            <a:pPr lvl="0"/>
            <a:r>
              <a:rPr lang="en-US"/>
              <a:t>What is it</a:t>
            </a:r>
          </a:p>
          <a:p>
            <a:pPr lvl="1"/>
            <a:r>
              <a:rPr lang="en-US"/>
              <a:t>ASR provides migrations of VMs and Apps to Azure across platforms VMWare, Hyper-V, Physical and Operating systems Windows and Linux. </a:t>
            </a:r>
          </a:p>
          <a:p>
            <a:pPr lvl="1"/>
            <a:r>
              <a:rPr lang="en-US"/>
              <a:t>ASR provides zero data loss migration with near zero down time. </a:t>
            </a:r>
          </a:p>
          <a:p>
            <a:pPr lvl="0"/>
            <a:r>
              <a:rPr lang="en-US"/>
              <a:t>When to use it</a:t>
            </a:r>
          </a:p>
          <a:p>
            <a:pPr lvl="1"/>
            <a:r>
              <a:rPr lang="en-US"/>
              <a:t>For simple VM lift-and-shift to Azure</a:t>
            </a:r>
          </a:p>
          <a:p>
            <a:pPr lvl="2"/>
            <a:r>
              <a:rPr lang="en-US"/>
              <a:t>Zero application data loss during migration</a:t>
            </a:r>
          </a:p>
          <a:p>
            <a:pPr lvl="2"/>
            <a:r>
              <a:rPr lang="en-US"/>
              <a:t>Near-zero application downtime during migration</a:t>
            </a:r>
          </a:p>
          <a:p>
            <a:pPr lvl="2"/>
            <a:r>
              <a:rPr lang="en-US"/>
              <a:t>No-impact application testing in Azure</a:t>
            </a:r>
          </a:p>
          <a:p>
            <a:pPr lvl="0"/>
            <a:r>
              <a:rPr lang="en-US"/>
              <a:t>How to access</a:t>
            </a:r>
          </a:p>
          <a:p>
            <a:pPr lvl="1"/>
            <a:r>
              <a:rPr lang="en-US"/>
              <a:t>Pricing: free for migrations</a:t>
            </a:r>
          </a:p>
          <a:p>
            <a:pPr lvl="1"/>
            <a:r>
              <a:rPr lang="en-US"/>
              <a:t>Core tool </a:t>
            </a:r>
            <a:r>
              <a:rPr lang="en-US">
                <a:hlinkClick r:id="rId7"/>
              </a:rPr>
              <a:t>guidance</a:t>
            </a:r>
            <a:endParaRPr lang="en-US"/>
          </a:p>
          <a:p>
            <a:pPr lvl="1"/>
            <a:r>
              <a:rPr lang="en-US">
                <a:hlinkClick r:id="rId8"/>
              </a:rPr>
              <a:t>Walk though</a:t>
            </a:r>
            <a:r>
              <a:rPr lang="en-US"/>
              <a:t> of re-hosting an on-premises app to Azure VMs and Azure SQL Managed Instance</a:t>
            </a:r>
            <a:endParaRPr lang="en-US" dirty="0"/>
          </a:p>
        </p:txBody>
      </p:sp>
      <p:graphicFrame>
        <p:nvGraphicFramePr>
          <p:cNvPr id="13" name="Content Placeholder 4">
            <a:extLst>
              <a:ext uri="{FF2B5EF4-FFF2-40B4-BE49-F238E27FC236}">
                <a16:creationId xmlns:a16="http://schemas.microsoft.com/office/drawing/2014/main" id="{125F27B2-31ED-4FCE-AFC8-4397662638ED}"/>
              </a:ext>
            </a:extLst>
          </p:cNvPr>
          <p:cNvGraphicFramePr>
            <a:graphicFrameLocks/>
          </p:cNvGraphicFramePr>
          <p:nvPr>
            <p:extLst>
              <p:ext uri="{D42A27DB-BD31-4B8C-83A1-F6EECF244321}">
                <p14:modId xmlns:p14="http://schemas.microsoft.com/office/powerpoint/2010/main" val="4068145467"/>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7" name="Picture 6">
            <a:extLst>
              <a:ext uri="{FF2B5EF4-FFF2-40B4-BE49-F238E27FC236}">
                <a16:creationId xmlns:a16="http://schemas.microsoft.com/office/drawing/2014/main" id="{16D792C9-2F83-2844-9CA0-3C1DF5F20399}"/>
              </a:ext>
            </a:extLst>
          </p:cNvPr>
          <p:cNvPicPr>
            <a:picLocks noChangeAspect="1"/>
          </p:cNvPicPr>
          <p:nvPr/>
        </p:nvPicPr>
        <p:blipFill>
          <a:blip r:embed="rId9"/>
          <a:stretch>
            <a:fillRect/>
          </a:stretch>
        </p:blipFill>
        <p:spPr>
          <a:xfrm>
            <a:off x="6571450" y="1419224"/>
            <a:ext cx="5309143" cy="2456561"/>
          </a:xfrm>
          <a:prstGeom prst="rect">
            <a:avLst/>
          </a:prstGeom>
          <a:ln w="3175">
            <a:solidFill>
              <a:schemeClr val="bg1">
                <a:lumMod val="85000"/>
              </a:schemeClr>
            </a:solidFill>
          </a:ln>
        </p:spPr>
      </p:pic>
      <p:pic>
        <p:nvPicPr>
          <p:cNvPr id="2" name="Picture 1">
            <a:extLst>
              <a:ext uri="{FF2B5EF4-FFF2-40B4-BE49-F238E27FC236}">
                <a16:creationId xmlns:a16="http://schemas.microsoft.com/office/drawing/2014/main" id="{B2EFC472-1652-46E9-93E6-78E78A6FD2E1}"/>
              </a:ext>
            </a:extLst>
          </p:cNvPr>
          <p:cNvPicPr>
            <a:picLocks noChangeAspect="1"/>
          </p:cNvPicPr>
          <p:nvPr/>
        </p:nvPicPr>
        <p:blipFill>
          <a:blip r:embed="rId10"/>
          <a:stretch>
            <a:fillRect/>
          </a:stretch>
        </p:blipFill>
        <p:spPr>
          <a:xfrm>
            <a:off x="7130521" y="3911766"/>
            <a:ext cx="4191000" cy="2565234"/>
          </a:xfrm>
          <a:prstGeom prst="rect">
            <a:avLst/>
          </a:prstGeom>
          <a:ln w="3175">
            <a:solidFill>
              <a:schemeClr val="bg1">
                <a:lumMod val="85000"/>
              </a:schemeClr>
            </a:solidFill>
          </a:ln>
        </p:spPr>
      </p:pic>
    </p:spTree>
    <p:extLst>
      <p:ext uri="{BB962C8B-B14F-4D97-AF65-F5344CB8AC3E}">
        <p14:creationId xmlns:p14="http://schemas.microsoft.com/office/powerpoint/2010/main" val="6335223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561A-9933-B349-99A9-5C91642B6F64}"/>
              </a:ext>
            </a:extLst>
          </p:cNvPr>
          <p:cNvSpPr>
            <a:spLocks noGrp="1"/>
          </p:cNvSpPr>
          <p:nvPr>
            <p:ph type="title"/>
          </p:nvPr>
        </p:nvSpPr>
        <p:spPr>
          <a:xfrm>
            <a:off x="-88521" y="94132"/>
            <a:ext cx="12192000" cy="646042"/>
          </a:xfrm>
        </p:spPr>
        <p:txBody>
          <a:bodyPr>
            <a:noAutofit/>
          </a:bodyPr>
          <a:lstStyle/>
          <a:p>
            <a:r>
              <a:rPr lang="en-GB" sz="3200" dirty="0"/>
              <a:t>Azure Migration in a Box Partner Readiness Package </a:t>
            </a:r>
            <a:br>
              <a:rPr lang="en-GB" sz="3200" dirty="0"/>
            </a:br>
            <a:r>
              <a:rPr lang="en-GB" sz="3200" i="1" dirty="0"/>
              <a:t>Partner Guidance</a:t>
            </a:r>
            <a:endParaRPr lang="en-US" sz="3200" dirty="0"/>
          </a:p>
        </p:txBody>
      </p:sp>
      <p:sp>
        <p:nvSpPr>
          <p:cNvPr id="4" name="Slide Number Placeholder 3">
            <a:extLst>
              <a:ext uri="{FF2B5EF4-FFF2-40B4-BE49-F238E27FC236}">
                <a16:creationId xmlns:a16="http://schemas.microsoft.com/office/drawing/2014/main" id="{B090F8B4-9732-D74E-92B5-AB4BCB9EE8FB}"/>
              </a:ext>
            </a:extLst>
          </p:cNvPr>
          <p:cNvSpPr>
            <a:spLocks noGrp="1"/>
          </p:cNvSpPr>
          <p:nvPr>
            <p:ph type="sldNum" sz="quarter" idx="12"/>
          </p:nvPr>
        </p:nvSpPr>
        <p:spPr>
          <a:xfrm>
            <a:off x="11430002" y="9882739"/>
            <a:ext cx="761998" cy="19361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93726-3C80-E94F-BBF1-E1D66A16B77B}"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 name="Rectangle 5">
            <a:extLst>
              <a:ext uri="{FF2B5EF4-FFF2-40B4-BE49-F238E27FC236}">
                <a16:creationId xmlns:a16="http://schemas.microsoft.com/office/drawing/2014/main" id="{ACE0DD75-59A2-47D3-A514-A99F05B16C5D}"/>
              </a:ext>
            </a:extLst>
          </p:cNvPr>
          <p:cNvSpPr/>
          <p:nvPr/>
        </p:nvSpPr>
        <p:spPr>
          <a:xfrm>
            <a:off x="304800" y="1041382"/>
            <a:ext cx="11125202" cy="372801"/>
          </a:xfrm>
          <a:prstGeom prst="rect">
            <a:avLst/>
          </a:prstGeom>
          <a:solidFill>
            <a:srgbClr val="00206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Partner Guidance</a:t>
            </a:r>
          </a:p>
        </p:txBody>
      </p:sp>
      <p:sp>
        <p:nvSpPr>
          <p:cNvPr id="7" name="Rectangle 6">
            <a:extLst>
              <a:ext uri="{FF2B5EF4-FFF2-40B4-BE49-F238E27FC236}">
                <a16:creationId xmlns:a16="http://schemas.microsoft.com/office/drawing/2014/main" id="{28AC7DDA-AC99-4E92-9DA2-A1BB0870E4D3}"/>
              </a:ext>
            </a:extLst>
          </p:cNvPr>
          <p:cNvSpPr/>
          <p:nvPr/>
        </p:nvSpPr>
        <p:spPr>
          <a:xfrm>
            <a:off x="304800" y="1041382"/>
            <a:ext cx="11125202" cy="57233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11480" rIns="91440" bIns="91440" numCol="1" spcCol="0" rtlCol="0" fromWordArt="0" anchor="t" anchorCtr="0" forceAA="0" compatLnSpc="1">
            <a:prstTxWarp prst="textNoShape">
              <a:avLst/>
            </a:prstTxWarp>
            <a:noAutofit/>
          </a:bodyPr>
          <a:lstStyle/>
          <a:p>
            <a:pPr marL="0" marR="0" lvl="0" indent="0" algn="l" defTabSz="1087896" rtl="0" eaLnBrk="1" fontAlgn="auto" latinLnBrk="0" hangingPunct="1">
              <a:lnSpc>
                <a:spcPct val="100000"/>
              </a:lnSpc>
              <a:spcBef>
                <a:spcPts val="0"/>
              </a:spcBef>
              <a:spcAft>
                <a:spcPts val="1200"/>
              </a:spcAft>
              <a:buClrTx/>
              <a:buSzTx/>
              <a:buFontTx/>
              <a:buNone/>
              <a:tabLst/>
              <a:defRPr/>
            </a:pPr>
            <a:r>
              <a:rPr kumimoji="0" lang="en-US" sz="1600" b="1" i="0" u="sng" strike="noStrike" kern="1200" cap="none" spc="0" normalizeH="0" baseline="0" noProof="0" dirty="0">
                <a:ln>
                  <a:noFill/>
                </a:ln>
                <a:solidFill>
                  <a:srgbClr val="505050">
                    <a:lumMod val="50000"/>
                  </a:srgbClr>
                </a:solidFill>
                <a:effectLst/>
                <a:uLnTx/>
                <a:uFillTx/>
                <a:latin typeface="Segoe UI"/>
                <a:ea typeface="+mn-ea"/>
                <a:cs typeface="+mn-cs"/>
              </a:rPr>
              <a:t>Who:</a:t>
            </a:r>
          </a:p>
          <a:p>
            <a:pPr marL="285750" marR="0" lvl="0" indent="-285750" algn="l" defTabSz="108789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Partners delivering migrations, with a primary focus on </a:t>
            </a:r>
            <a:r>
              <a:rPr kumimoji="0" lang="en-US" sz="1600" b="1" i="0" u="none" strike="noStrike" kern="1200" cap="none" spc="0" normalizeH="0" baseline="0" noProof="0" dirty="0">
                <a:ln>
                  <a:noFill/>
                </a:ln>
                <a:solidFill>
                  <a:srgbClr val="505050">
                    <a:lumMod val="50000"/>
                  </a:srgbClr>
                </a:solidFill>
                <a:effectLst/>
                <a:uLnTx/>
                <a:uFillTx/>
                <a:latin typeface="Segoe UI"/>
                <a:ea typeface="+mn-ea"/>
                <a:cs typeface="+mn-cs"/>
              </a:rPr>
              <a:t>MSP and SI partners</a:t>
            </a:r>
          </a:p>
          <a:p>
            <a:pPr marL="285750" marR="0" lvl="0" indent="-285750" algn="l" defTabSz="108789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MSFT field resource (PDM/PMA) will also be accessing this information</a:t>
            </a:r>
          </a:p>
          <a:p>
            <a:pPr marL="285750" marR="0" lvl="0" indent="-285750" algn="l" defTabSz="108789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This content is shareable, so please don’t hesitate to share with your channel and partners, and others who will find it helpful</a:t>
            </a:r>
            <a:endParaRPr kumimoji="0" lang="en-US" sz="1600" b="1" i="0" u="none" strike="noStrike" kern="1200" cap="none" spc="0" normalizeH="0" baseline="0" noProof="0" dirty="0">
              <a:ln>
                <a:noFill/>
              </a:ln>
              <a:solidFill>
                <a:srgbClr val="505050">
                  <a:lumMod val="50000"/>
                </a:srgbClr>
              </a:solidFill>
              <a:effectLst/>
              <a:uLnTx/>
              <a:uFillTx/>
              <a:latin typeface="Segoe UI"/>
              <a:ea typeface="+mn-ea"/>
              <a:cs typeface="+mn-cs"/>
            </a:endParaRPr>
          </a:p>
          <a:p>
            <a:pPr marL="0" marR="0" lvl="0" indent="0" algn="l" defTabSz="1087896" rtl="0" eaLnBrk="1" fontAlgn="auto" latinLnBrk="0" hangingPunct="1">
              <a:lnSpc>
                <a:spcPct val="10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505050">
                    <a:lumMod val="50000"/>
                  </a:srgbClr>
                </a:solidFill>
                <a:effectLst/>
                <a:uLnTx/>
                <a:uFillTx/>
                <a:latin typeface="Segoe UI"/>
                <a:ea typeface="+mn-ea"/>
                <a:cs typeface="+mn-cs"/>
              </a:rPr>
              <a:t>Why</a:t>
            </a: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285750" marR="0" lvl="0" indent="-285750" algn="l" defTabSz="108789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Drive more growth business, faster</a:t>
            </a:r>
          </a:p>
          <a:p>
            <a:pPr marL="285750" marR="0" lvl="0" indent="-285750" algn="l" defTabSz="108789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Spend less time searching for content; more time helping customers succeed</a:t>
            </a:r>
          </a:p>
          <a:p>
            <a:pPr marL="285750" marR="0" lvl="0" indent="-285750" algn="l" defTabSz="108789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Leverage the best available materials from Microsoft</a:t>
            </a:r>
            <a:endParaRPr kumimoji="0" lang="en-US" sz="1600" b="1" i="0" u="sng" strike="noStrike" kern="1200" cap="none" spc="0" normalizeH="0" baseline="0" noProof="0" dirty="0">
              <a:ln>
                <a:noFill/>
              </a:ln>
              <a:solidFill>
                <a:srgbClr val="505050">
                  <a:lumMod val="50000"/>
                </a:srgbClr>
              </a:solidFill>
              <a:effectLst/>
              <a:uLnTx/>
              <a:uFillTx/>
              <a:latin typeface="Segoe UI"/>
              <a:ea typeface="+mn-ea"/>
              <a:cs typeface="+mn-cs"/>
            </a:endParaRPr>
          </a:p>
          <a:p>
            <a:pPr marL="0" marR="0" lvl="0" indent="0" algn="l" defTabSz="1087896" rtl="0" eaLnBrk="1" fontAlgn="auto" latinLnBrk="0" hangingPunct="1">
              <a:lnSpc>
                <a:spcPct val="10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505050">
                    <a:lumMod val="50000"/>
                  </a:srgbClr>
                </a:solidFill>
                <a:effectLst/>
                <a:uLnTx/>
                <a:uFillTx/>
                <a:latin typeface="Segoe UI"/>
                <a:ea typeface="+mn-ea"/>
                <a:cs typeface="+mn-cs"/>
              </a:rPr>
              <a:t>What to do</a:t>
            </a: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Review the content and leverage across their demand generation campaigns and project work</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lumMod val="50000"/>
                  </a:srgbClr>
                </a:solidFill>
                <a:effectLst/>
                <a:uLnTx/>
                <a:uFillTx/>
                <a:latin typeface="Segoe UI"/>
                <a:ea typeface="+mn-ea"/>
                <a:cs typeface="+mn-cs"/>
              </a:rPr>
              <a:t>Conduct joint account planning with MSFT counterparts</a:t>
            </a:r>
          </a:p>
        </p:txBody>
      </p:sp>
    </p:spTree>
    <p:extLst>
      <p:ext uri="{BB962C8B-B14F-4D97-AF65-F5344CB8AC3E}">
        <p14:creationId xmlns:p14="http://schemas.microsoft.com/office/powerpoint/2010/main" val="2594498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3F6E-902D-FF45-A725-9297DAA43FB9}"/>
              </a:ext>
            </a:extLst>
          </p:cNvPr>
          <p:cNvSpPr>
            <a:spLocks noGrp="1"/>
          </p:cNvSpPr>
          <p:nvPr>
            <p:ph type="title"/>
          </p:nvPr>
        </p:nvSpPr>
        <p:spPr/>
        <p:txBody>
          <a:bodyPr/>
          <a:lstStyle/>
          <a:p>
            <a:r>
              <a:rPr lang="en-US" dirty="0"/>
              <a:t>3</a:t>
            </a:r>
            <a:r>
              <a:rPr lang="en-US" baseline="30000" dirty="0"/>
              <a:t>rd</a:t>
            </a:r>
            <a:r>
              <a:rPr lang="en-US" dirty="0"/>
              <a:t> Party App Modernization Migration Tools</a:t>
            </a:r>
          </a:p>
        </p:txBody>
      </p:sp>
      <p:sp>
        <p:nvSpPr>
          <p:cNvPr id="10" name="Text Placeholder 9">
            <a:extLst>
              <a:ext uri="{FF2B5EF4-FFF2-40B4-BE49-F238E27FC236}">
                <a16:creationId xmlns:a16="http://schemas.microsoft.com/office/drawing/2014/main" id="{F5763E7B-5133-4EF7-9253-5217CB2A9F9A}"/>
              </a:ext>
            </a:extLst>
          </p:cNvPr>
          <p:cNvSpPr>
            <a:spLocks noGrp="1"/>
          </p:cNvSpPr>
          <p:nvPr>
            <p:ph type="body" sz="quarter" idx="12"/>
          </p:nvPr>
        </p:nvSpPr>
        <p:spPr/>
        <p:txBody>
          <a:bodyPr/>
          <a:lstStyle/>
          <a:p>
            <a:r>
              <a:rPr lang="en-GB"/>
              <a:t>Application-centric tools focused on migration and optimization</a:t>
            </a:r>
            <a:endParaRPr lang="en-GB" dirty="0"/>
          </a:p>
        </p:txBody>
      </p:sp>
      <p:sp>
        <p:nvSpPr>
          <p:cNvPr id="4" name="Slide Number Placeholder 3">
            <a:extLst>
              <a:ext uri="{FF2B5EF4-FFF2-40B4-BE49-F238E27FC236}">
                <a16:creationId xmlns:a16="http://schemas.microsoft.com/office/drawing/2014/main" id="{FEF15D56-138B-0D43-A48D-1FEE46FF146D}"/>
              </a:ext>
            </a:extLst>
          </p:cNvPr>
          <p:cNvSpPr>
            <a:spLocks noGrp="1"/>
          </p:cNvSpPr>
          <p:nvPr>
            <p:ph type="sldNum" sz="quarter" idx="4"/>
          </p:nvPr>
        </p:nvSpPr>
        <p:spPr/>
        <p:txBody>
          <a:bodyPr/>
          <a:lstStyle/>
          <a:p>
            <a:fld id="{FAADACFB-7C71-4E89-89D2-7BBA40B7BFA9}" type="slidenum">
              <a:rPr lang="en-US" smtClean="0"/>
              <a:pPr/>
              <a:t>30</a:t>
            </a:fld>
            <a:endParaRPr lang="en-US" dirty="0"/>
          </a:p>
        </p:txBody>
      </p:sp>
      <p:graphicFrame>
        <p:nvGraphicFramePr>
          <p:cNvPr id="6" name="Content Placeholder 4">
            <a:extLst>
              <a:ext uri="{FF2B5EF4-FFF2-40B4-BE49-F238E27FC236}">
                <a16:creationId xmlns:a16="http://schemas.microsoft.com/office/drawing/2014/main" id="{7F240770-30F5-4CF5-8927-477A56AF7FDD}"/>
              </a:ext>
            </a:extLst>
          </p:cNvPr>
          <p:cNvGraphicFramePr>
            <a:graphicFrameLocks/>
          </p:cNvGraphicFramePr>
          <p:nvPr>
            <p:extLst>
              <p:ext uri="{D42A27DB-BD31-4B8C-83A1-F6EECF244321}">
                <p14:modId xmlns:p14="http://schemas.microsoft.com/office/powerpoint/2010/main" val="1078705054"/>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22" name="Table 21">
            <a:extLst>
              <a:ext uri="{FF2B5EF4-FFF2-40B4-BE49-F238E27FC236}">
                <a16:creationId xmlns:a16="http://schemas.microsoft.com/office/drawing/2014/main" id="{7CDAE53B-CEE4-4A00-98D9-F5CA10B8CEA0}"/>
              </a:ext>
            </a:extLst>
          </p:cNvPr>
          <p:cNvGraphicFramePr>
            <a:graphicFrameLocks noGrp="1"/>
          </p:cNvGraphicFramePr>
          <p:nvPr>
            <p:extLst>
              <p:ext uri="{D42A27DB-BD31-4B8C-83A1-F6EECF244321}">
                <p14:modId xmlns:p14="http://schemas.microsoft.com/office/powerpoint/2010/main" val="1083801710"/>
              </p:ext>
            </p:extLst>
          </p:nvPr>
        </p:nvGraphicFramePr>
        <p:xfrm>
          <a:off x="308642" y="1943731"/>
          <a:ext cx="11574716" cy="4383024"/>
        </p:xfrm>
        <a:graphic>
          <a:graphicData uri="http://schemas.openxmlformats.org/drawingml/2006/table">
            <a:tbl>
              <a:tblPr firstRow="1" firstCol="1"/>
              <a:tblGrid>
                <a:gridCol w="3729320">
                  <a:extLst>
                    <a:ext uri="{9D8B030D-6E8A-4147-A177-3AD203B41FA5}">
                      <a16:colId xmlns:a16="http://schemas.microsoft.com/office/drawing/2014/main" val="3216856809"/>
                    </a:ext>
                  </a:extLst>
                </a:gridCol>
                <a:gridCol w="4098034">
                  <a:extLst>
                    <a:ext uri="{9D8B030D-6E8A-4147-A177-3AD203B41FA5}">
                      <a16:colId xmlns:a16="http://schemas.microsoft.com/office/drawing/2014/main" val="2836840483"/>
                    </a:ext>
                  </a:extLst>
                </a:gridCol>
                <a:gridCol w="3747362">
                  <a:extLst>
                    <a:ext uri="{9D8B030D-6E8A-4147-A177-3AD203B41FA5}">
                      <a16:colId xmlns:a16="http://schemas.microsoft.com/office/drawing/2014/main" val="1183561533"/>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r>
                        <a:rPr lang="en-US" sz="1600" u="none" strike="noStrike" dirty="0">
                          <a:solidFill>
                            <a:schemeClr val="tx1"/>
                          </a:solidFill>
                          <a:effectLst/>
                          <a:latin typeface="+mn-lt"/>
                        </a:rPr>
                        <a:t>Workflow stage</a:t>
                      </a: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endParaRPr lang="en-US" sz="1600" b="0" i="0" u="none" strike="noStrike" dirty="0">
                        <a:solidFill>
                          <a:schemeClr val="tx2"/>
                        </a:solidFill>
                        <a:effectLst/>
                        <a:latin typeface="+mn-lt"/>
                      </a:endParaRP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endParaRPr lang="en-US" sz="1600" b="0" i="0" u="none" strike="noStrike" dirty="0">
                        <a:solidFill>
                          <a:schemeClr val="tx2"/>
                        </a:solidFill>
                        <a:effectLst/>
                        <a:latin typeface="+mn-lt"/>
                      </a:endParaRP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6725161"/>
                  </a:ext>
                </a:extLst>
              </a:tr>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r>
                        <a:rPr lang="en-US" sz="1800" u="none" strike="noStrike" dirty="0">
                          <a:effectLst/>
                          <a:latin typeface="+mn-lt"/>
                        </a:rPr>
                        <a:t>Infrastructure Assessment</a:t>
                      </a:r>
                      <a:br>
                        <a:rPr lang="en-US" sz="1800" u="none" strike="noStrike" dirty="0">
                          <a:effectLst/>
                          <a:latin typeface="+mn-lt"/>
                        </a:rPr>
                      </a:br>
                      <a:r>
                        <a:rPr lang="en-US" sz="1800" u="none" strike="noStrike" dirty="0">
                          <a:effectLst/>
                          <a:latin typeface="+mn-lt"/>
                        </a:rPr>
                        <a:t>(Discover &amp; Plan)</a:t>
                      </a:r>
                    </a:p>
                  </a:txBody>
                  <a:tcPr marT="73152" marB="7315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1" u="none" strike="noStrike" dirty="0">
                          <a:solidFill>
                            <a:srgbClr val="FF0000"/>
                          </a:solidFill>
                          <a:effectLst/>
                          <a:latin typeface="+mn-lt"/>
                          <a:cs typeface="Calibri" panose="020F0502020204030204" pitchFamily="34" charset="0"/>
                        </a:rPr>
                        <a:t>No</a:t>
                      </a:r>
                      <a:endParaRPr lang="en-US" sz="1600" b="1" i="0" u="none" strike="noStrike" dirty="0">
                        <a:solidFill>
                          <a:srgbClr val="FF0000"/>
                        </a:solidFill>
                        <a:effectLst/>
                        <a:latin typeface="+mn-lt"/>
                        <a:cs typeface="Calibri" panose="020F0502020204030204" pitchFamily="34" charset="0"/>
                      </a:endParaRPr>
                    </a:p>
                  </a:txBody>
                  <a:tcPr marT="73152" marB="73152"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1" u="none" strike="noStrike" dirty="0">
                          <a:solidFill>
                            <a:srgbClr val="FF0000"/>
                          </a:solidFill>
                          <a:effectLst/>
                          <a:latin typeface="+mn-lt"/>
                          <a:cs typeface="Calibri" panose="020F0502020204030204" pitchFamily="34" charset="0"/>
                        </a:rPr>
                        <a:t>No</a:t>
                      </a:r>
                      <a:endParaRPr lang="en-US" sz="1600" b="1" i="0" u="none" strike="noStrike" dirty="0">
                        <a:solidFill>
                          <a:srgbClr val="FF0000"/>
                        </a:solidFill>
                        <a:effectLst/>
                        <a:latin typeface="+mn-lt"/>
                        <a:cs typeface="Calibri" panose="020F0502020204030204" pitchFamily="34" charset="0"/>
                      </a:endParaRP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9561970"/>
                  </a:ext>
                </a:extLst>
              </a:tr>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r>
                        <a:rPr lang="en-US" sz="1800" u="none" strike="noStrike" dirty="0">
                          <a:effectLst/>
                          <a:latin typeface="+mn-lt"/>
                        </a:rPr>
                        <a:t>Detailed Application Assessment (Discover &amp; Plan for Apps)</a:t>
                      </a:r>
                    </a:p>
                  </a:txBody>
                  <a:tcPr marT="73152" marB="7315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0" i="0" u="none" strike="noStrike" dirty="0">
                          <a:solidFill>
                            <a:srgbClr val="00B050"/>
                          </a:solidFill>
                          <a:effectLst/>
                          <a:latin typeface="+mn-lt"/>
                          <a:cs typeface="Calibri" panose="020F0502020204030204" pitchFamily="34" charset="0"/>
                        </a:rPr>
                        <a:t>Yes - Static Code analysis of Apps, Databases and Config files (including Open Source) to identify code quality (higher-level summary; not line item specifications)</a:t>
                      </a:r>
                    </a:p>
                  </a:txBody>
                  <a:tcPr marT="73152" marB="73152"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0" i="0" u="none" strike="noStrike" dirty="0">
                          <a:solidFill>
                            <a:srgbClr val="00B050"/>
                          </a:solidFill>
                          <a:effectLst/>
                          <a:latin typeface="+mn-lt"/>
                          <a:cs typeface="Calibri" panose="020F0502020204030204" pitchFamily="34" charset="0"/>
                        </a:rPr>
                        <a:t>Yes - Static Code analysis of Apps, Databases and Config files to identify all changes needed to run in Azure</a:t>
                      </a: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5193272"/>
                  </a:ext>
                </a:extLst>
              </a:tr>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fontAlgn="b"/>
                      <a:r>
                        <a:rPr lang="en-US" sz="1800" b="1" u="none" strike="noStrike" dirty="0">
                          <a:solidFill>
                            <a:schemeClr val="bg1"/>
                          </a:solidFill>
                          <a:effectLst/>
                          <a:latin typeface="+mn-lt"/>
                        </a:rPr>
                        <a:t>Migrate</a:t>
                      </a:r>
                    </a:p>
                  </a:txBody>
                  <a:tcPr marT="73152" marB="7315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FF0000"/>
                          </a:solidFill>
                          <a:effectLst/>
                          <a:latin typeface="+mn-lt"/>
                          <a:cs typeface="Calibri" panose="020F0502020204030204" pitchFamily="34" charset="0"/>
                        </a:rPr>
                        <a:t>No</a:t>
                      </a:r>
                    </a:p>
                  </a:txBody>
                  <a:tcPr marT="73152" marB="73152"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B050"/>
                          </a:solidFill>
                          <a:effectLst/>
                          <a:latin typeface="+mn-lt"/>
                          <a:cs typeface="Calibri" panose="020F0502020204030204" pitchFamily="34" charset="0"/>
                        </a:rPr>
                        <a:t>Yes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tx1"/>
                          </a:solidFill>
                          <a:effectLst/>
                          <a:latin typeface="+mn-lt"/>
                          <a:cs typeface="Calibri" panose="020F0502020204030204" pitchFamily="34" charset="0"/>
                        </a:rPr>
                        <a:t>(Requires ASR for VM Migration, ACS &amp; AKS for Container migration, or other 3rd party offerings)</a:t>
                      </a: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4124574"/>
                  </a:ext>
                </a:extLst>
              </a:tr>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914400" rtl="0" eaLnBrk="1" fontAlgn="b" latinLnBrk="0" hangingPunct="1"/>
                      <a:r>
                        <a:rPr lang="en-US" sz="1800" b="1" u="none" strike="noStrike" kern="1200" dirty="0">
                          <a:solidFill>
                            <a:schemeClr val="lt1"/>
                          </a:solidFill>
                          <a:effectLst/>
                          <a:latin typeface="+mn-lt"/>
                          <a:ea typeface="+mn-ea"/>
                          <a:cs typeface="+mn-cs"/>
                        </a:rPr>
                        <a:t>Optimize</a:t>
                      </a:r>
                    </a:p>
                  </a:txBody>
                  <a:tcPr marT="73152" marB="7315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1" i="0" u="none" strike="noStrike" dirty="0">
                          <a:solidFill>
                            <a:srgbClr val="00B050"/>
                          </a:solidFill>
                          <a:effectLst/>
                          <a:latin typeface="+mn-lt"/>
                        </a:rPr>
                        <a:t>Yes (based on Code quality)</a:t>
                      </a:r>
                    </a:p>
                  </a:txBody>
                  <a:tcPr marT="73152" marB="73152"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fontAlgn="b"/>
                      <a:r>
                        <a:rPr lang="en-US" sz="1600" b="1" i="0" u="none" strike="noStrike" dirty="0">
                          <a:solidFill>
                            <a:srgbClr val="00B050"/>
                          </a:solidFill>
                          <a:effectLst/>
                          <a:latin typeface="+mn-lt"/>
                        </a:rPr>
                        <a:t>Yes</a:t>
                      </a: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61731375"/>
                  </a:ext>
                </a:extLst>
              </a:tr>
              <a:tr h="0">
                <a:tc>
                  <a:txBody>
                    <a:bodyPr/>
                    <a:lstStyle/>
                    <a:p>
                      <a:pPr marL="0" algn="ctr" defTabSz="914400" rtl="0" eaLnBrk="1" fontAlgn="b" latinLnBrk="0" hangingPunct="1"/>
                      <a:r>
                        <a:rPr lang="en-US" sz="1800" b="1" u="none" strike="noStrike" kern="1200" dirty="0">
                          <a:solidFill>
                            <a:schemeClr val="lt1"/>
                          </a:solidFill>
                          <a:effectLst/>
                          <a:latin typeface="+mn-lt"/>
                          <a:ea typeface="+mn-ea"/>
                          <a:cs typeface="+mn-cs"/>
                        </a:rPr>
                        <a:t>Introduction/Demo</a:t>
                      </a:r>
                    </a:p>
                  </a:txBody>
                  <a:tcPr marT="73152" marB="7315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r>
                        <a:rPr lang="en-US" sz="1600" b="1" i="0" u="none" strike="noStrike" dirty="0">
                          <a:solidFill>
                            <a:schemeClr val="tx1"/>
                          </a:solidFill>
                          <a:effectLst/>
                          <a:latin typeface="+mn-lt"/>
                          <a:hlinkClick r:id="rId2"/>
                        </a:rPr>
                        <a:t>Intro video</a:t>
                      </a:r>
                      <a:r>
                        <a:rPr lang="en-US" sz="1600" b="1" i="0" u="none" strike="noStrike" dirty="0">
                          <a:solidFill>
                            <a:schemeClr val="tx1"/>
                          </a:solidFill>
                          <a:effectLst/>
                          <a:latin typeface="+mn-lt"/>
                        </a:rPr>
                        <a:t> </a:t>
                      </a:r>
                    </a:p>
                    <a:p>
                      <a:pPr algn="ctr" fontAlgn="b"/>
                      <a:r>
                        <a:rPr lang="en-US" sz="1600" b="1" i="0" u="none" strike="noStrike" dirty="0">
                          <a:solidFill>
                            <a:schemeClr val="tx1"/>
                          </a:solidFill>
                          <a:effectLst/>
                          <a:latin typeface="+mn-lt"/>
                          <a:hlinkClick r:id="rId3"/>
                        </a:rPr>
                        <a:t>Demo video</a:t>
                      </a:r>
                      <a:r>
                        <a:rPr lang="en-US" sz="1600" b="1" i="0" u="none" strike="noStrike" dirty="0">
                          <a:solidFill>
                            <a:schemeClr val="tx1"/>
                          </a:solidFill>
                          <a:effectLst/>
                          <a:latin typeface="+mn-lt"/>
                        </a:rPr>
                        <a:t> </a:t>
                      </a:r>
                    </a:p>
                  </a:txBody>
                  <a:tcPr marT="73152" marB="73152"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600" b="1" i="0" u="none" strike="noStrike" kern="1200" dirty="0">
                          <a:solidFill>
                            <a:schemeClr val="tx1"/>
                          </a:solidFill>
                          <a:effectLst/>
                          <a:latin typeface="+mn-lt"/>
                          <a:ea typeface="+mn-ea"/>
                          <a:cs typeface="+mn-cs"/>
                          <a:hlinkClick r:id="rId4"/>
                        </a:rPr>
                        <a:t>Intro video</a:t>
                      </a:r>
                      <a:endParaRPr lang="en-US" sz="1600" b="1" i="0" u="none" strike="noStrike" kern="1200" dirty="0">
                        <a:solidFill>
                          <a:schemeClr val="tx1"/>
                        </a:solidFill>
                        <a:effectLst/>
                        <a:latin typeface="+mn-lt"/>
                        <a:ea typeface="+mn-ea"/>
                        <a:cs typeface="+mn-cs"/>
                      </a:endParaRPr>
                    </a:p>
                  </a:txBody>
                  <a:tcPr marT="73152" marB="7315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34769960"/>
                  </a:ext>
                </a:extLst>
              </a:tr>
            </a:tbl>
          </a:graphicData>
        </a:graphic>
      </p:graphicFrame>
      <p:pic>
        <p:nvPicPr>
          <p:cNvPr id="30" name="Picture 29">
            <a:extLst>
              <a:ext uri="{FF2B5EF4-FFF2-40B4-BE49-F238E27FC236}">
                <a16:creationId xmlns:a16="http://schemas.microsoft.com/office/drawing/2014/main" id="{F7C40CD0-C27A-4F23-9F2D-D099120905C4}"/>
              </a:ext>
            </a:extLst>
          </p:cNvPr>
          <p:cNvPicPr>
            <a:picLocks noChangeAspect="1"/>
          </p:cNvPicPr>
          <p:nvPr/>
        </p:nvPicPr>
        <p:blipFill>
          <a:blip r:embed="rId5"/>
          <a:stretch>
            <a:fillRect/>
          </a:stretch>
        </p:blipFill>
        <p:spPr>
          <a:xfrm>
            <a:off x="4679197" y="1711991"/>
            <a:ext cx="2833605" cy="577238"/>
          </a:xfrm>
          <a:prstGeom prst="rect">
            <a:avLst/>
          </a:prstGeom>
        </p:spPr>
      </p:pic>
      <p:pic>
        <p:nvPicPr>
          <p:cNvPr id="35" name="Picture 34">
            <a:extLst>
              <a:ext uri="{FF2B5EF4-FFF2-40B4-BE49-F238E27FC236}">
                <a16:creationId xmlns:a16="http://schemas.microsoft.com/office/drawing/2014/main" id="{CA64AC67-170B-45B1-9DCD-1946CC89A865}"/>
              </a:ext>
            </a:extLst>
          </p:cNvPr>
          <p:cNvPicPr>
            <a:picLocks noChangeAspect="1"/>
          </p:cNvPicPr>
          <p:nvPr/>
        </p:nvPicPr>
        <p:blipFill>
          <a:blip r:embed="rId6"/>
          <a:stretch>
            <a:fillRect/>
          </a:stretch>
        </p:blipFill>
        <p:spPr>
          <a:xfrm>
            <a:off x="9418646" y="1433824"/>
            <a:ext cx="1168074" cy="927127"/>
          </a:xfrm>
          <a:prstGeom prst="rect">
            <a:avLst/>
          </a:prstGeom>
        </p:spPr>
      </p:pic>
    </p:spTree>
    <p:extLst>
      <p:ext uri="{BB962C8B-B14F-4D97-AF65-F5344CB8AC3E}">
        <p14:creationId xmlns:p14="http://schemas.microsoft.com/office/powerpoint/2010/main" val="2002134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3585A8-B4EC-478D-BE0E-C6A9EE1DFF95}"/>
              </a:ext>
            </a:extLst>
          </p:cNvPr>
          <p:cNvPicPr>
            <a:picLocks noChangeAspect="1"/>
          </p:cNvPicPr>
          <p:nvPr/>
        </p:nvPicPr>
        <p:blipFill>
          <a:blip r:embed="rId2"/>
          <a:stretch>
            <a:fillRect/>
          </a:stretch>
        </p:blipFill>
        <p:spPr>
          <a:xfrm>
            <a:off x="7519384" y="1419225"/>
            <a:ext cx="4366228" cy="1760118"/>
          </a:xfrm>
          <a:prstGeom prst="rect">
            <a:avLst/>
          </a:prstGeom>
          <a:ln w="3175">
            <a:solidFill>
              <a:schemeClr val="bg1">
                <a:lumMod val="85000"/>
              </a:schemeClr>
            </a:solidFill>
          </a:ln>
        </p:spPr>
      </p:pic>
      <p:sp>
        <p:nvSpPr>
          <p:cNvPr id="2" name="Title 1">
            <a:extLst>
              <a:ext uri="{FF2B5EF4-FFF2-40B4-BE49-F238E27FC236}">
                <a16:creationId xmlns:a16="http://schemas.microsoft.com/office/drawing/2014/main" id="{5707A75E-7B8C-42FF-B255-9F63662B5B39}"/>
              </a:ext>
            </a:extLst>
          </p:cNvPr>
          <p:cNvSpPr>
            <a:spLocks noGrp="1"/>
          </p:cNvSpPr>
          <p:nvPr>
            <p:ph type="title"/>
          </p:nvPr>
        </p:nvSpPr>
        <p:spPr/>
        <p:txBody>
          <a:bodyPr/>
          <a:lstStyle/>
          <a:p>
            <a:r>
              <a:rPr lang="en-US"/>
              <a:t>Migration How-Tos</a:t>
            </a:r>
            <a:endParaRPr lang="en-GB" dirty="0"/>
          </a:p>
        </p:txBody>
      </p:sp>
      <p:sp>
        <p:nvSpPr>
          <p:cNvPr id="3" name="Text Placeholder 2">
            <a:extLst>
              <a:ext uri="{FF2B5EF4-FFF2-40B4-BE49-F238E27FC236}">
                <a16:creationId xmlns:a16="http://schemas.microsoft.com/office/drawing/2014/main" id="{20A16DFD-C8A7-4533-8DD6-3FE4B9559646}"/>
              </a:ext>
            </a:extLst>
          </p:cNvPr>
          <p:cNvSpPr>
            <a:spLocks noGrp="1"/>
          </p:cNvSpPr>
          <p:nvPr>
            <p:ph type="body" sz="quarter" idx="12"/>
          </p:nvPr>
        </p:nvSpPr>
        <p:spPr/>
        <p:txBody>
          <a:bodyPr/>
          <a:lstStyle/>
          <a:p>
            <a:r>
              <a:rPr lang="en-US"/>
              <a:t>Guide for migrating on-prem apps and databases to Azure</a:t>
            </a:r>
            <a:endParaRPr lang="en-GB" dirty="0"/>
          </a:p>
        </p:txBody>
      </p:sp>
      <p:sp>
        <p:nvSpPr>
          <p:cNvPr id="4" name="Slide Number Placeholder 3">
            <a:extLst>
              <a:ext uri="{FF2B5EF4-FFF2-40B4-BE49-F238E27FC236}">
                <a16:creationId xmlns:a16="http://schemas.microsoft.com/office/drawing/2014/main" id="{50BA0E4A-031E-4848-AA93-53D31570D8D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9" name="Text Placeholder 8">
            <a:extLst>
              <a:ext uri="{FF2B5EF4-FFF2-40B4-BE49-F238E27FC236}">
                <a16:creationId xmlns:a16="http://schemas.microsoft.com/office/drawing/2014/main" id="{F3061936-3B4B-4D8E-9C10-C34384759A0E}"/>
              </a:ext>
            </a:extLst>
          </p:cNvPr>
          <p:cNvSpPr>
            <a:spLocks noGrp="1"/>
          </p:cNvSpPr>
          <p:nvPr>
            <p:ph type="body" sz="quarter" idx="13"/>
          </p:nvPr>
        </p:nvSpPr>
        <p:spPr>
          <a:xfrm>
            <a:off x="227073" y="1419224"/>
            <a:ext cx="6324540" cy="5057775"/>
          </a:xfrm>
        </p:spPr>
        <p:txBody>
          <a:bodyPr/>
          <a:lstStyle/>
          <a:p>
            <a:pPr lvl="0"/>
            <a:r>
              <a:rPr lang="en-US" dirty="0"/>
              <a:t>What is it</a:t>
            </a:r>
          </a:p>
          <a:p>
            <a:pPr lvl="1"/>
            <a:r>
              <a:rPr lang="en-US" dirty="0"/>
              <a:t>Collection of step by step migration how </a:t>
            </a:r>
            <a:r>
              <a:rPr lang="en-US" dirty="0" err="1"/>
              <a:t>tos</a:t>
            </a:r>
            <a:endParaRPr lang="en-US" dirty="0"/>
          </a:p>
          <a:p>
            <a:pPr lvl="1"/>
            <a:r>
              <a:rPr lang="en-US" dirty="0"/>
              <a:t>The series provides example deployments that to understand and try out different options for migration to Azure, and for working in a hybrid environment</a:t>
            </a:r>
          </a:p>
          <a:p>
            <a:pPr lvl="0"/>
            <a:r>
              <a:rPr lang="en-US" dirty="0"/>
              <a:t>When and why to use it</a:t>
            </a:r>
          </a:p>
          <a:p>
            <a:pPr lvl="1"/>
            <a:r>
              <a:rPr lang="en-US" dirty="0"/>
              <a:t>This resource extends beyond assessment into how </a:t>
            </a:r>
            <a:r>
              <a:rPr lang="en-US" dirty="0" err="1"/>
              <a:t>tos</a:t>
            </a:r>
            <a:r>
              <a:rPr lang="en-US" dirty="0"/>
              <a:t> for a number of different scenarios</a:t>
            </a:r>
          </a:p>
          <a:p>
            <a:pPr lvl="0"/>
            <a:r>
              <a:rPr lang="en-US" dirty="0"/>
              <a:t>How to access</a:t>
            </a:r>
          </a:p>
          <a:p>
            <a:pPr lvl="1"/>
            <a:r>
              <a:rPr lang="en-US" dirty="0">
                <a:hlinkClick r:id="rId3"/>
              </a:rPr>
              <a:t>Data Platform Modernization </a:t>
            </a:r>
            <a:endParaRPr lang="en-US" dirty="0">
              <a:hlinkClick r:id="" action="ppaction://noaction"/>
            </a:endParaRPr>
          </a:p>
          <a:p>
            <a:pPr lvl="1"/>
            <a:r>
              <a:rPr lang="en-US" dirty="0">
                <a:hlinkClick r:id="" action="ppaction://noaction"/>
              </a:rPr>
              <a:t>Azure </a:t>
            </a:r>
            <a:r>
              <a:rPr lang="en-US" dirty="0">
                <a:hlinkClick r:id="rId4"/>
              </a:rPr>
              <a:t>Migrate Documentation</a:t>
            </a:r>
            <a:endParaRPr lang="en-US" dirty="0"/>
          </a:p>
          <a:p>
            <a:pPr lvl="1"/>
            <a:r>
              <a:rPr lang="en-US" dirty="0">
                <a:hlinkClick r:id="rId5"/>
              </a:rPr>
              <a:t>Rehost an app on Azure VMs and Azure SQL Managed Instance</a:t>
            </a:r>
            <a:endParaRPr lang="en-US" dirty="0"/>
          </a:p>
          <a:p>
            <a:pPr lvl="1"/>
            <a:r>
              <a:rPr lang="en-US" dirty="0">
                <a:hlinkClick r:id="rId6"/>
              </a:rPr>
              <a:t>Rehost an app on Azure VMs</a:t>
            </a:r>
            <a:endParaRPr lang="en-US" dirty="0"/>
          </a:p>
          <a:p>
            <a:pPr lvl="1"/>
            <a:r>
              <a:rPr lang="en-US" dirty="0">
                <a:hlinkClick r:id="rId7"/>
              </a:rPr>
              <a:t>Rehost an app on Azure VMs and Azure SQL </a:t>
            </a:r>
            <a:r>
              <a:rPr lang="en-US" dirty="0" err="1">
                <a:hlinkClick r:id="rId7"/>
              </a:rPr>
              <a:t>AlwaysOn</a:t>
            </a:r>
            <a:endParaRPr lang="en-US" dirty="0"/>
          </a:p>
          <a:p>
            <a:pPr lvl="1"/>
            <a:r>
              <a:rPr lang="en-US" dirty="0">
                <a:hlinkClick r:id="rId8"/>
              </a:rPr>
              <a:t>Rehost a Linux app on Azure VMs</a:t>
            </a:r>
            <a:endParaRPr lang="en-US" dirty="0"/>
          </a:p>
          <a:p>
            <a:pPr lvl="1"/>
            <a:r>
              <a:rPr lang="en-US" dirty="0">
                <a:hlinkClick r:id="rId9"/>
              </a:rPr>
              <a:t>Rehost a Linux app on Azure VMs and Azure MySQL</a:t>
            </a:r>
            <a:endParaRPr lang="en-US" dirty="0"/>
          </a:p>
          <a:p>
            <a:endParaRPr lang="en-GB" dirty="0"/>
          </a:p>
        </p:txBody>
      </p:sp>
      <p:graphicFrame>
        <p:nvGraphicFramePr>
          <p:cNvPr id="10" name="Content Placeholder 4">
            <a:extLst>
              <a:ext uri="{FF2B5EF4-FFF2-40B4-BE49-F238E27FC236}">
                <a16:creationId xmlns:a16="http://schemas.microsoft.com/office/drawing/2014/main" id="{CB2275B1-9E8B-4FCD-92E1-ED8AAC196784}"/>
              </a:ext>
            </a:extLst>
          </p:cNvPr>
          <p:cNvGraphicFramePr>
            <a:graphicFrameLocks/>
          </p:cNvGraphicFramePr>
          <p:nvPr>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7" name="Picture 16">
            <a:extLst>
              <a:ext uri="{FF2B5EF4-FFF2-40B4-BE49-F238E27FC236}">
                <a16:creationId xmlns:a16="http://schemas.microsoft.com/office/drawing/2014/main" id="{B2828183-B82A-4689-BE0A-A27974506E49}"/>
              </a:ext>
            </a:extLst>
          </p:cNvPr>
          <p:cNvPicPr>
            <a:picLocks noChangeAspect="1"/>
          </p:cNvPicPr>
          <p:nvPr/>
        </p:nvPicPr>
        <p:blipFill>
          <a:blip r:embed="rId10"/>
          <a:stretch>
            <a:fillRect/>
          </a:stretch>
        </p:blipFill>
        <p:spPr>
          <a:xfrm>
            <a:off x="7301834" y="2315082"/>
            <a:ext cx="4252800" cy="1978179"/>
          </a:xfrm>
          <a:prstGeom prst="rect">
            <a:avLst/>
          </a:prstGeom>
          <a:ln w="3175">
            <a:solidFill>
              <a:schemeClr val="bg1">
                <a:lumMod val="85000"/>
              </a:schemeClr>
            </a:solidFill>
          </a:ln>
        </p:spPr>
      </p:pic>
      <p:pic>
        <p:nvPicPr>
          <p:cNvPr id="13" name="Picture 12">
            <a:extLst>
              <a:ext uri="{FF2B5EF4-FFF2-40B4-BE49-F238E27FC236}">
                <a16:creationId xmlns:a16="http://schemas.microsoft.com/office/drawing/2014/main" id="{36B2DA49-188C-4F53-8808-B9E0049EB8B5}"/>
              </a:ext>
            </a:extLst>
          </p:cNvPr>
          <p:cNvPicPr>
            <a:picLocks noChangeAspect="1"/>
          </p:cNvPicPr>
          <p:nvPr/>
        </p:nvPicPr>
        <p:blipFill>
          <a:blip r:embed="rId11"/>
          <a:stretch>
            <a:fillRect/>
          </a:stretch>
        </p:blipFill>
        <p:spPr>
          <a:xfrm>
            <a:off x="6929994" y="3429000"/>
            <a:ext cx="3871832" cy="2093917"/>
          </a:xfrm>
          <a:prstGeom prst="rect">
            <a:avLst/>
          </a:prstGeom>
          <a:ln w="3175">
            <a:solidFill>
              <a:schemeClr val="bg1">
                <a:lumMod val="85000"/>
              </a:schemeClr>
            </a:solidFill>
          </a:ln>
        </p:spPr>
      </p:pic>
    </p:spTree>
    <p:extLst>
      <p:ext uri="{BB962C8B-B14F-4D97-AF65-F5344CB8AC3E}">
        <p14:creationId xmlns:p14="http://schemas.microsoft.com/office/powerpoint/2010/main" val="25122175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43B06D-C33A-4807-897F-3FED5D46047D}"/>
              </a:ext>
            </a:extLst>
          </p:cNvPr>
          <p:cNvGraphicFramePr>
            <a:graphicFrameLocks noChangeAspect="1"/>
          </p:cNvGraphicFramePr>
          <p:nvPr>
            <p:custDataLst>
              <p:tags r:id="rId2"/>
            </p:custDataLst>
            <p:extLst>
              <p:ext uri="{D42A27DB-BD31-4B8C-83A1-F6EECF244321}">
                <p14:modId xmlns:p14="http://schemas.microsoft.com/office/powerpoint/2010/main" val="1321881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1" name="think-cell Slide" r:id="rId5" imgW="378" imgH="377" progId="TCLayout.ActiveDocument.1">
                  <p:embed/>
                </p:oleObj>
              </mc:Choice>
              <mc:Fallback>
                <p:oleObj name="think-cell Slide" r:id="rId5" imgW="378" imgH="377" progId="TCLayout.ActiveDocument.1">
                  <p:embed/>
                  <p:pic>
                    <p:nvPicPr>
                      <p:cNvPr id="6" name="Object 5" hidden="1">
                        <a:extLst>
                          <a:ext uri="{FF2B5EF4-FFF2-40B4-BE49-F238E27FC236}">
                            <a16:creationId xmlns:a16="http://schemas.microsoft.com/office/drawing/2014/main" id="{B043B06D-C33A-4807-897F-3FED5D4604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D0C42B7-0798-4E57-A106-C70AAB58311E}"/>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dirty="0"/>
              <a:t>Azure Access CSP </a:t>
            </a:r>
            <a:r>
              <a:rPr lang="en-US" dirty="0" err="1"/>
              <a:t>PoC</a:t>
            </a:r>
            <a:r>
              <a:rPr lang="en-US" dirty="0"/>
              <a:t> Credit</a:t>
            </a:r>
          </a:p>
        </p:txBody>
      </p:sp>
      <p:sp>
        <p:nvSpPr>
          <p:cNvPr id="3" name="Text Placeholder 2">
            <a:extLst>
              <a:ext uri="{FF2B5EF4-FFF2-40B4-BE49-F238E27FC236}">
                <a16:creationId xmlns:a16="http://schemas.microsoft.com/office/drawing/2014/main" id="{7B9068F1-F689-4B80-899F-19F9755F3CAE}"/>
              </a:ext>
            </a:extLst>
          </p:cNvPr>
          <p:cNvSpPr>
            <a:spLocks noGrp="1"/>
          </p:cNvSpPr>
          <p:nvPr>
            <p:ph type="body" sz="quarter" idx="12"/>
          </p:nvPr>
        </p:nvSpPr>
        <p:spPr/>
        <p:txBody>
          <a:bodyPr/>
          <a:lstStyle/>
          <a:p>
            <a:r>
              <a:rPr lang="en-US"/>
              <a:t>An offer to allow partners to run customer PoCs without incremental cost</a:t>
            </a:r>
            <a:endParaRPr lang="en-US" dirty="0"/>
          </a:p>
        </p:txBody>
      </p:sp>
      <p:sp>
        <p:nvSpPr>
          <p:cNvPr id="10" name="Slide Number Placeholder 9">
            <a:extLst>
              <a:ext uri="{FF2B5EF4-FFF2-40B4-BE49-F238E27FC236}">
                <a16:creationId xmlns:a16="http://schemas.microsoft.com/office/drawing/2014/main" id="{F5EADD18-561B-4B50-A94A-A7B4F1EA9FBB}"/>
              </a:ext>
            </a:extLst>
          </p:cNvPr>
          <p:cNvSpPr>
            <a:spLocks noGrp="1"/>
          </p:cNvSpPr>
          <p:nvPr>
            <p:ph type="sldNum" sz="quarter" idx="4"/>
          </p:nvPr>
        </p:nvSpPr>
        <p:spPr/>
        <p:txBody>
          <a:bodyPr/>
          <a:lstStyle/>
          <a:p>
            <a:fld id="{FAADACFB-7C71-4E89-89D2-7BBA40B7BFA9}" type="slidenum">
              <a:rPr lang="en-US" smtClean="0"/>
              <a:pPr/>
              <a:t>32</a:t>
            </a:fld>
            <a:endParaRPr lang="en-US" dirty="0"/>
          </a:p>
        </p:txBody>
      </p:sp>
      <p:sp>
        <p:nvSpPr>
          <p:cNvPr id="15" name="Text Placeholder 14"/>
          <p:cNvSpPr>
            <a:spLocks noGrp="1"/>
          </p:cNvSpPr>
          <p:nvPr>
            <p:ph type="body" sz="quarter" idx="13"/>
          </p:nvPr>
        </p:nvSpPr>
        <p:spPr>
          <a:xfrm>
            <a:off x="227072" y="1419224"/>
            <a:ext cx="11658541" cy="5057775"/>
          </a:xfrm>
        </p:spPr>
        <p:txBody>
          <a:bodyPr/>
          <a:lstStyle/>
          <a:p>
            <a:pPr lvl="0"/>
            <a:r>
              <a:rPr lang="en-US" dirty="0"/>
              <a:t>What is it</a:t>
            </a:r>
          </a:p>
          <a:p>
            <a:pPr lvl="1"/>
            <a:r>
              <a:rPr lang="en-US" dirty="0"/>
              <a:t>Azure credit to use in qualified customer situations to enable customers to migrate a representative sample dataset/element of infrastructure/app in a risk free way</a:t>
            </a:r>
          </a:p>
          <a:p>
            <a:pPr lvl="1"/>
            <a:r>
              <a:rPr lang="en-US" dirty="0"/>
              <a:t>Because trial is a critical component of getting customers to see both the value of Azure, and also how easy it is to migrate, given the right partner and Microsoft support</a:t>
            </a:r>
          </a:p>
          <a:p>
            <a:pPr lvl="0"/>
            <a:r>
              <a:rPr lang="en-US" dirty="0"/>
              <a:t>When to use it</a:t>
            </a:r>
          </a:p>
          <a:p>
            <a:pPr lvl="1"/>
            <a:r>
              <a:rPr lang="en-US" dirty="0"/>
              <a:t>For strategic partners who are working with customers above a minimum opportunity size of $30K USD per year. Partner can get up to 10% of the deal size in POC credit for 2 months. (1:10 ROI)</a:t>
            </a:r>
          </a:p>
          <a:p>
            <a:pPr lvl="1"/>
            <a:r>
              <a:rPr lang="en-US" dirty="0"/>
              <a:t>Leverage this via a simple qualification process</a:t>
            </a:r>
          </a:p>
          <a:p>
            <a:pPr lvl="0"/>
            <a:r>
              <a:rPr lang="en-US" dirty="0"/>
              <a:t>How to access</a:t>
            </a:r>
          </a:p>
          <a:p>
            <a:pPr lvl="1"/>
            <a:r>
              <a:rPr lang="en-US" dirty="0"/>
              <a:t>Work with your PDM </a:t>
            </a:r>
          </a:p>
        </p:txBody>
      </p:sp>
      <p:graphicFrame>
        <p:nvGraphicFramePr>
          <p:cNvPr id="14" name="Content Placeholder 4">
            <a:extLst>
              <a:ext uri="{FF2B5EF4-FFF2-40B4-BE49-F238E27FC236}">
                <a16:creationId xmlns:a16="http://schemas.microsoft.com/office/drawing/2014/main" id="{FB055C04-7CF1-4793-876B-7D5DBBE068A1}"/>
              </a:ext>
            </a:extLst>
          </p:cNvPr>
          <p:cNvGraphicFramePr>
            <a:graphicFrameLocks/>
          </p:cNvGraphicFramePr>
          <p:nvPr>
            <p:extLst>
              <p:ext uri="{D42A27DB-BD31-4B8C-83A1-F6EECF244321}">
                <p14:modId xmlns:p14="http://schemas.microsoft.com/office/powerpoint/2010/main" val="86751542"/>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2" name="TextBox 11">
            <a:extLst>
              <a:ext uri="{FF2B5EF4-FFF2-40B4-BE49-F238E27FC236}">
                <a16:creationId xmlns:a16="http://schemas.microsoft.com/office/drawing/2014/main" id="{BA3DA8CD-33A6-2440-A70E-9D22B62D7599}"/>
              </a:ext>
            </a:extLst>
          </p:cNvPr>
          <p:cNvSpPr txBox="1"/>
          <p:nvPr/>
        </p:nvSpPr>
        <p:spPr>
          <a:xfrm>
            <a:off x="0" y="5539"/>
            <a:ext cx="540534" cy="430887"/>
          </a:xfrm>
          <a:prstGeom prst="rect">
            <a:avLst/>
          </a:prstGeom>
          <a:solidFill>
            <a:schemeClr val="accent1"/>
          </a:solidFill>
        </p:spPr>
        <p:txBody>
          <a:bodyPr vert="horz" wrap="none" lIns="91440" tIns="91440" rIns="91440" bIns="91440" rtlCol="0" anchor="t">
            <a:spAutoFit/>
          </a:bodyPr>
          <a:lstStyle/>
          <a:p>
            <a:pPr algn="ctr"/>
            <a:r>
              <a:rPr lang="en-US" sz="1600" dirty="0">
                <a:latin typeface="Segoe UI" pitchFamily="34" charset="0"/>
                <a:ea typeface="Segoe UI" pitchFamily="34" charset="0"/>
                <a:cs typeface="Segoe UI" pitchFamily="34" charset="0"/>
              </a:rPr>
              <a:t>CSP </a:t>
            </a:r>
          </a:p>
        </p:txBody>
      </p:sp>
    </p:spTree>
    <p:extLst>
      <p:ext uri="{BB962C8B-B14F-4D97-AF65-F5344CB8AC3E}">
        <p14:creationId xmlns:p14="http://schemas.microsoft.com/office/powerpoint/2010/main" val="2348445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950C71A-36A8-4689-99A3-DC93BF228108}"/>
              </a:ext>
            </a:extLst>
          </p:cNvPr>
          <p:cNvGraphicFramePr>
            <a:graphicFrameLocks noChangeAspect="1"/>
          </p:cNvGraphicFramePr>
          <p:nvPr>
            <p:custDataLst>
              <p:tags r:id="rId2"/>
            </p:custDataLst>
            <p:extLst>
              <p:ext uri="{D42A27DB-BD31-4B8C-83A1-F6EECF244321}">
                <p14:modId xmlns:p14="http://schemas.microsoft.com/office/powerpoint/2010/main" val="2744059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5"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7950C71A-36A8-4689-99A3-DC93BF2281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9BAB35E-0D07-42BD-A26A-D1B2B83185E9}"/>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Large Customer Migration Accelerator</a:t>
            </a:r>
            <a:endParaRPr lang="en-US" dirty="0"/>
          </a:p>
        </p:txBody>
      </p:sp>
      <p:sp>
        <p:nvSpPr>
          <p:cNvPr id="6" name="Text Placeholder 5">
            <a:extLst>
              <a:ext uri="{FF2B5EF4-FFF2-40B4-BE49-F238E27FC236}">
                <a16:creationId xmlns:a16="http://schemas.microsoft.com/office/drawing/2014/main" id="{8AF9851C-702F-429B-AE66-CCCBEC51A42D}"/>
              </a:ext>
            </a:extLst>
          </p:cNvPr>
          <p:cNvSpPr>
            <a:spLocks noGrp="1"/>
          </p:cNvSpPr>
          <p:nvPr>
            <p:ph type="body" sz="quarter" idx="12"/>
          </p:nvPr>
        </p:nvSpPr>
        <p:spPr/>
        <p:txBody>
          <a:bodyPr/>
          <a:lstStyle/>
          <a:p>
            <a:r>
              <a:rPr lang="en-US"/>
              <a:t>CSP accelerator of up to 30% of Azure consumption</a:t>
            </a:r>
            <a:endParaRPr lang="en-US" dirty="0"/>
          </a:p>
        </p:txBody>
      </p:sp>
      <p:sp>
        <p:nvSpPr>
          <p:cNvPr id="18" name="Slide Number Placeholder 17">
            <a:extLst>
              <a:ext uri="{FF2B5EF4-FFF2-40B4-BE49-F238E27FC236}">
                <a16:creationId xmlns:a16="http://schemas.microsoft.com/office/drawing/2014/main" id="{AB8B9475-4D75-4204-AEBB-3CE77FAA4117}"/>
              </a:ext>
            </a:extLst>
          </p:cNvPr>
          <p:cNvSpPr>
            <a:spLocks noGrp="1"/>
          </p:cNvSpPr>
          <p:nvPr>
            <p:ph type="sldNum" sz="quarter" idx="4"/>
          </p:nvPr>
        </p:nvSpPr>
        <p:spPr/>
        <p:txBody>
          <a:bodyPr/>
          <a:lstStyle/>
          <a:p>
            <a:fld id="{FAADACFB-7C71-4E89-89D2-7BBA40B7BFA9}" type="slidenum">
              <a:rPr lang="en-US" smtClean="0"/>
              <a:pPr/>
              <a:t>33</a:t>
            </a:fld>
            <a:endParaRPr lang="en-US" dirty="0"/>
          </a:p>
        </p:txBody>
      </p:sp>
      <p:sp>
        <p:nvSpPr>
          <p:cNvPr id="15" name="Text Placeholder 14"/>
          <p:cNvSpPr>
            <a:spLocks noGrp="1"/>
          </p:cNvSpPr>
          <p:nvPr>
            <p:ph type="body" sz="quarter" idx="13"/>
          </p:nvPr>
        </p:nvSpPr>
        <p:spPr>
          <a:xfrm>
            <a:off x="227072" y="1419224"/>
            <a:ext cx="6752848" cy="5057775"/>
          </a:xfrm>
        </p:spPr>
        <p:txBody>
          <a:bodyPr/>
          <a:lstStyle/>
          <a:p>
            <a:pPr lvl="0"/>
            <a:r>
              <a:rPr lang="en-US" dirty="0"/>
              <a:t>What is it</a:t>
            </a:r>
          </a:p>
          <a:p>
            <a:pPr lvl="1"/>
            <a:r>
              <a:rPr lang="en-US" dirty="0"/>
              <a:t>Large Customer Migration Accelerator is open for partners transacting Azure on CSP and providing Managed Migration Services. </a:t>
            </a:r>
          </a:p>
          <a:p>
            <a:pPr lvl="1"/>
            <a:r>
              <a:rPr lang="en-US" dirty="0"/>
              <a:t>Partners can earn up to 30% of the Azure deal size in rebate from Microsoft based on their consumption performance throughout the migration process (capped at $1M USD per opportunity)</a:t>
            </a:r>
          </a:p>
          <a:p>
            <a:pPr lvl="0"/>
            <a:r>
              <a:rPr lang="en-US" dirty="0"/>
              <a:t>When to use it</a:t>
            </a:r>
          </a:p>
          <a:p>
            <a:pPr lvl="1"/>
            <a:r>
              <a:rPr lang="en-US" dirty="0"/>
              <a:t>The Large Customer Migration Accelerator only consider consumed revenue</a:t>
            </a:r>
          </a:p>
          <a:p>
            <a:pPr lvl="1"/>
            <a:r>
              <a:rPr lang="en-US" dirty="0"/>
              <a:t>Partners must be providing managed services on top of the migration to Azure to qualify</a:t>
            </a:r>
          </a:p>
          <a:p>
            <a:pPr lvl="1"/>
            <a:r>
              <a:rPr lang="en-US" dirty="0"/>
              <a:t>Only deals already closed between customer and partner will be approved</a:t>
            </a:r>
          </a:p>
          <a:p>
            <a:pPr lvl="1"/>
            <a:r>
              <a:rPr lang="en-US" dirty="0"/>
              <a:t>The Large Customer Migration Accelerator can be requested when the partner purchased RI for the customer, however the consumption per month will be lower due to the discount provided by the RI</a:t>
            </a:r>
          </a:p>
          <a:p>
            <a:pPr lvl="0"/>
            <a:r>
              <a:rPr lang="en-US" dirty="0"/>
              <a:t>How to access </a:t>
            </a:r>
          </a:p>
          <a:p>
            <a:pPr lvl="1"/>
            <a:r>
              <a:rPr lang="en-US" dirty="0"/>
              <a:t>Contact your local PDMs for details on this program</a:t>
            </a:r>
          </a:p>
        </p:txBody>
      </p:sp>
      <p:sp>
        <p:nvSpPr>
          <p:cNvPr id="5" name="TextBox 4">
            <a:extLst>
              <a:ext uri="{FF2B5EF4-FFF2-40B4-BE49-F238E27FC236}">
                <a16:creationId xmlns:a16="http://schemas.microsoft.com/office/drawing/2014/main" id="{331C7989-7DC6-2E41-9B76-DD377A984FF0}"/>
              </a:ext>
            </a:extLst>
          </p:cNvPr>
          <p:cNvSpPr txBox="1"/>
          <p:nvPr/>
        </p:nvSpPr>
        <p:spPr>
          <a:xfrm>
            <a:off x="1143000" y="575733"/>
            <a:ext cx="0" cy="0"/>
          </a:xfrm>
          <a:prstGeom prst="rect">
            <a:avLst/>
          </a:prstGeom>
        </p:spPr>
        <p:txBody>
          <a:bodyPr vert="horz" wrap="none" lIns="91440" tIns="91440" rIns="91440" bIns="91440" rtlCol="0" anchor="t">
            <a:noAutofit/>
          </a:body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graphicFrame>
        <p:nvGraphicFramePr>
          <p:cNvPr id="13" name="Content Placeholder 4">
            <a:extLst>
              <a:ext uri="{FF2B5EF4-FFF2-40B4-BE49-F238E27FC236}">
                <a16:creationId xmlns:a16="http://schemas.microsoft.com/office/drawing/2014/main" id="{8112C501-CCE6-493E-B40E-8FE1CF8836F7}"/>
              </a:ext>
            </a:extLst>
          </p:cNvPr>
          <p:cNvGraphicFramePr>
            <a:graphicFrameLocks/>
          </p:cNvGraphicFramePr>
          <p:nvPr>
            <p:extLst>
              <p:ext uri="{D42A27DB-BD31-4B8C-83A1-F6EECF244321}">
                <p14:modId xmlns:p14="http://schemas.microsoft.com/office/powerpoint/2010/main" val="1392399355"/>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78A3D388-2DD5-8946-B533-BE15F76BF772}"/>
              </a:ext>
            </a:extLst>
          </p:cNvPr>
          <p:cNvPicPr>
            <a:picLocks noChangeAspect="1"/>
          </p:cNvPicPr>
          <p:nvPr/>
        </p:nvPicPr>
        <p:blipFill>
          <a:blip r:embed="rId8"/>
          <a:stretch>
            <a:fillRect/>
          </a:stretch>
        </p:blipFill>
        <p:spPr>
          <a:xfrm>
            <a:off x="7220528" y="1741566"/>
            <a:ext cx="4849282" cy="2466976"/>
          </a:xfrm>
          <a:prstGeom prst="rect">
            <a:avLst/>
          </a:prstGeom>
          <a:ln w="3175">
            <a:solidFill>
              <a:schemeClr val="bg1">
                <a:lumMod val="85000"/>
              </a:schemeClr>
            </a:solidFill>
          </a:ln>
        </p:spPr>
      </p:pic>
      <p:sp>
        <p:nvSpPr>
          <p:cNvPr id="12" name="TextBox 11">
            <a:extLst>
              <a:ext uri="{FF2B5EF4-FFF2-40B4-BE49-F238E27FC236}">
                <a16:creationId xmlns:a16="http://schemas.microsoft.com/office/drawing/2014/main" id="{E7C1D813-A6F2-0243-94B9-2E487A75522B}"/>
              </a:ext>
            </a:extLst>
          </p:cNvPr>
          <p:cNvSpPr txBox="1"/>
          <p:nvPr/>
        </p:nvSpPr>
        <p:spPr>
          <a:xfrm>
            <a:off x="0" y="5539"/>
            <a:ext cx="540534" cy="430887"/>
          </a:xfrm>
          <a:prstGeom prst="rect">
            <a:avLst/>
          </a:prstGeom>
          <a:solidFill>
            <a:schemeClr val="accent1"/>
          </a:solidFill>
        </p:spPr>
        <p:txBody>
          <a:bodyPr vert="horz" wrap="none" lIns="91440" tIns="91440" rIns="91440" bIns="91440" rtlCol="0" anchor="t">
            <a:spAutoFit/>
          </a:bodyPr>
          <a:lstStyle/>
          <a:p>
            <a:pPr algn="ctr"/>
            <a:r>
              <a:rPr lang="en-US" sz="1600" dirty="0">
                <a:latin typeface="Segoe UI" pitchFamily="34" charset="0"/>
                <a:ea typeface="Segoe UI" pitchFamily="34" charset="0"/>
                <a:cs typeface="Segoe UI" pitchFamily="34" charset="0"/>
              </a:rPr>
              <a:t>CSP </a:t>
            </a:r>
          </a:p>
        </p:txBody>
      </p:sp>
    </p:spTree>
    <p:extLst>
      <p:ext uri="{BB962C8B-B14F-4D97-AF65-F5344CB8AC3E}">
        <p14:creationId xmlns:p14="http://schemas.microsoft.com/office/powerpoint/2010/main" val="24953577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0E69268-80BB-4FBE-9DC6-244580342D4C}"/>
              </a:ext>
            </a:extLst>
          </p:cNvPr>
          <p:cNvGraphicFramePr>
            <a:graphicFrameLocks noChangeAspect="1"/>
          </p:cNvGraphicFramePr>
          <p:nvPr>
            <p:custDataLst>
              <p:tags r:id="rId2"/>
            </p:custDataLst>
            <p:extLst>
              <p:ext uri="{D42A27DB-BD31-4B8C-83A1-F6EECF244321}">
                <p14:modId xmlns:p14="http://schemas.microsoft.com/office/powerpoint/2010/main" val="252636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9"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20E69268-80BB-4FBE-9DC6-244580342D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0384970-E2F3-4F36-BFDA-AD7E2C84DD9A}"/>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Cost Management Service</a:t>
            </a:r>
            <a:endParaRPr lang="en-US" dirty="0"/>
          </a:p>
        </p:txBody>
      </p:sp>
      <p:sp>
        <p:nvSpPr>
          <p:cNvPr id="5" name="Text Placeholder 4">
            <a:extLst>
              <a:ext uri="{FF2B5EF4-FFF2-40B4-BE49-F238E27FC236}">
                <a16:creationId xmlns:a16="http://schemas.microsoft.com/office/drawing/2014/main" id="{00CAC9DA-51B9-4BD7-81B9-6F0251AEA81F}"/>
              </a:ext>
            </a:extLst>
          </p:cNvPr>
          <p:cNvSpPr>
            <a:spLocks noGrp="1"/>
          </p:cNvSpPr>
          <p:nvPr>
            <p:ph type="body" sz="quarter" idx="12"/>
          </p:nvPr>
        </p:nvSpPr>
        <p:spPr/>
        <p:txBody>
          <a:bodyPr/>
          <a:lstStyle/>
          <a:p>
            <a:r>
              <a:rPr lang="en-US"/>
              <a:t>Analyze and recommend cost optimization actions</a:t>
            </a:r>
            <a:endParaRPr lang="en-US" dirty="0"/>
          </a:p>
        </p:txBody>
      </p:sp>
      <p:sp>
        <p:nvSpPr>
          <p:cNvPr id="19" name="Slide Number Placeholder 18">
            <a:extLst>
              <a:ext uri="{FF2B5EF4-FFF2-40B4-BE49-F238E27FC236}">
                <a16:creationId xmlns:a16="http://schemas.microsoft.com/office/drawing/2014/main" id="{9E8064D7-4BE5-4253-B64A-ABFB2D8C8428}"/>
              </a:ext>
            </a:extLst>
          </p:cNvPr>
          <p:cNvSpPr>
            <a:spLocks noGrp="1"/>
          </p:cNvSpPr>
          <p:nvPr>
            <p:ph type="sldNum" sz="quarter" idx="4"/>
          </p:nvPr>
        </p:nvSpPr>
        <p:spPr/>
        <p:txBody>
          <a:bodyPr/>
          <a:lstStyle/>
          <a:p>
            <a:fld id="{FAADACFB-7C71-4E89-89D2-7BBA40B7BFA9}" type="slidenum">
              <a:rPr lang="en-US" smtClean="0"/>
              <a:pPr/>
              <a:t>34</a:t>
            </a:fld>
            <a:endParaRPr lang="en-US" dirty="0"/>
          </a:p>
        </p:txBody>
      </p:sp>
      <p:sp>
        <p:nvSpPr>
          <p:cNvPr id="15" name="Text Placeholder 14"/>
          <p:cNvSpPr>
            <a:spLocks noGrp="1"/>
          </p:cNvSpPr>
          <p:nvPr>
            <p:ph type="body" sz="quarter" idx="13"/>
          </p:nvPr>
        </p:nvSpPr>
        <p:spPr>
          <a:xfrm>
            <a:off x="227072" y="1419224"/>
            <a:ext cx="7009019" cy="5057775"/>
          </a:xfrm>
        </p:spPr>
        <p:txBody>
          <a:bodyPr/>
          <a:lstStyle/>
          <a:p>
            <a:pPr lvl="0"/>
            <a:r>
              <a:rPr lang="en-US"/>
              <a:t>What is it</a:t>
            </a:r>
          </a:p>
          <a:p>
            <a:pPr lvl="1"/>
            <a:r>
              <a:rPr lang="en-US"/>
              <a:t>A SaaS solution that empowers organizations to monitor, allocate, and optimize cloud spend in a multi-cloud environment. </a:t>
            </a:r>
          </a:p>
          <a:p>
            <a:pPr lvl="1"/>
            <a:r>
              <a:rPr lang="en-US"/>
              <a:t>With Azure Cost Management, Microsoft is committed to continuing the investment in supporting a multi-cloud environment including Azure, AWS and Google Cloud Platform.</a:t>
            </a:r>
          </a:p>
          <a:p>
            <a:pPr lvl="1"/>
            <a:r>
              <a:rPr lang="en-US"/>
              <a:t>This solution was previously known as Cloudyn</a:t>
            </a:r>
          </a:p>
          <a:p>
            <a:pPr lvl="0"/>
            <a:r>
              <a:rPr lang="en-US"/>
              <a:t>When to use it</a:t>
            </a:r>
          </a:p>
          <a:p>
            <a:pPr lvl="1"/>
            <a:r>
              <a:rPr lang="en-US"/>
              <a:t>This is a key part of optimizing Azure deployments</a:t>
            </a:r>
          </a:p>
          <a:p>
            <a:pPr lvl="1"/>
            <a:r>
              <a:rPr lang="en-US"/>
              <a:t>Partners should use the solution to gain full visibility and control over cloud spend, optimize cloud efficiency, and maximize the potential of the cloud.</a:t>
            </a:r>
          </a:p>
          <a:p>
            <a:pPr lvl="0"/>
            <a:r>
              <a:rPr lang="en-US"/>
              <a:t>How to access</a:t>
            </a:r>
          </a:p>
          <a:p>
            <a:pPr lvl="1"/>
            <a:r>
              <a:rPr lang="en-US"/>
              <a:t>The solution is described </a:t>
            </a:r>
            <a:r>
              <a:rPr lang="en-US">
                <a:hlinkClick r:id="rId7"/>
              </a:rPr>
              <a:t>here</a:t>
            </a:r>
            <a:r>
              <a:rPr lang="en-US"/>
              <a:t>, and can be accessed at </a:t>
            </a:r>
            <a:r>
              <a:rPr lang="en-US">
                <a:hlinkClick r:id="rId8"/>
              </a:rPr>
              <a:t>Cloudyn’s web site </a:t>
            </a:r>
            <a:endParaRPr lang="en-US"/>
          </a:p>
          <a:p>
            <a:pPr lvl="1"/>
            <a:r>
              <a:rPr lang="en-US"/>
              <a:t>ACM is available to all partners and customers, as discussed </a:t>
            </a:r>
            <a:r>
              <a:rPr lang="en-US">
                <a:hlinkClick r:id="rId9"/>
              </a:rPr>
              <a:t>here</a:t>
            </a:r>
            <a:endParaRPr lang="en-US"/>
          </a:p>
          <a:p>
            <a:pPr lvl="1"/>
            <a:r>
              <a:rPr lang="en-US"/>
              <a:t>The base solution is free, with premium features being introduced in FY19 and a 1% charge to manage non-Azure cloud spend (</a:t>
            </a:r>
            <a:r>
              <a:rPr lang="en-US">
                <a:hlinkClick r:id="rId10"/>
              </a:rPr>
              <a:t>details</a:t>
            </a:r>
            <a:r>
              <a:rPr lang="en-US"/>
              <a:t>)</a:t>
            </a:r>
            <a:endParaRPr lang="en-US" dirty="0"/>
          </a:p>
        </p:txBody>
      </p:sp>
      <p:pic>
        <p:nvPicPr>
          <p:cNvPr id="2" name="Picture 1">
            <a:extLst>
              <a:ext uri="{FF2B5EF4-FFF2-40B4-BE49-F238E27FC236}">
                <a16:creationId xmlns:a16="http://schemas.microsoft.com/office/drawing/2014/main" id="{EEABF61E-6FC4-3C46-9594-60195CACA17B}"/>
              </a:ext>
            </a:extLst>
          </p:cNvPr>
          <p:cNvPicPr>
            <a:picLocks noChangeAspect="1"/>
          </p:cNvPicPr>
          <p:nvPr/>
        </p:nvPicPr>
        <p:blipFill>
          <a:blip r:embed="rId11"/>
          <a:stretch>
            <a:fillRect/>
          </a:stretch>
        </p:blipFill>
        <p:spPr>
          <a:xfrm>
            <a:off x="8489323" y="1419224"/>
            <a:ext cx="3401249" cy="2003979"/>
          </a:xfrm>
          <a:prstGeom prst="rect">
            <a:avLst/>
          </a:prstGeom>
        </p:spPr>
      </p:pic>
      <p:pic>
        <p:nvPicPr>
          <p:cNvPr id="3" name="Picture 2">
            <a:extLst>
              <a:ext uri="{FF2B5EF4-FFF2-40B4-BE49-F238E27FC236}">
                <a16:creationId xmlns:a16="http://schemas.microsoft.com/office/drawing/2014/main" id="{95F94CE5-45F3-4041-8EC4-1FAC1CAAC10B}"/>
              </a:ext>
            </a:extLst>
          </p:cNvPr>
          <p:cNvPicPr>
            <a:picLocks noChangeAspect="1"/>
          </p:cNvPicPr>
          <p:nvPr/>
        </p:nvPicPr>
        <p:blipFill>
          <a:blip r:embed="rId12"/>
          <a:stretch>
            <a:fillRect/>
          </a:stretch>
        </p:blipFill>
        <p:spPr>
          <a:xfrm>
            <a:off x="8135701" y="2152530"/>
            <a:ext cx="3365845" cy="1983120"/>
          </a:xfrm>
          <a:prstGeom prst="rect">
            <a:avLst/>
          </a:prstGeom>
        </p:spPr>
      </p:pic>
      <p:pic>
        <p:nvPicPr>
          <p:cNvPr id="7" name="Picture 6">
            <a:extLst>
              <a:ext uri="{FF2B5EF4-FFF2-40B4-BE49-F238E27FC236}">
                <a16:creationId xmlns:a16="http://schemas.microsoft.com/office/drawing/2014/main" id="{2367ADD7-73AE-0E4B-8D51-7CE444824532}"/>
              </a:ext>
            </a:extLst>
          </p:cNvPr>
          <p:cNvPicPr>
            <a:picLocks noChangeAspect="1"/>
          </p:cNvPicPr>
          <p:nvPr/>
        </p:nvPicPr>
        <p:blipFill>
          <a:blip r:embed="rId13"/>
          <a:stretch>
            <a:fillRect/>
          </a:stretch>
        </p:blipFill>
        <p:spPr>
          <a:xfrm>
            <a:off x="7782080" y="2864977"/>
            <a:ext cx="3365845" cy="1983120"/>
          </a:xfrm>
          <a:prstGeom prst="rect">
            <a:avLst/>
          </a:prstGeom>
        </p:spPr>
      </p:pic>
      <p:pic>
        <p:nvPicPr>
          <p:cNvPr id="11" name="Picture 10">
            <a:extLst>
              <a:ext uri="{FF2B5EF4-FFF2-40B4-BE49-F238E27FC236}">
                <a16:creationId xmlns:a16="http://schemas.microsoft.com/office/drawing/2014/main" id="{C34E1362-2666-D247-A4A3-57B2F744A545}"/>
              </a:ext>
            </a:extLst>
          </p:cNvPr>
          <p:cNvPicPr>
            <a:picLocks noChangeAspect="1"/>
          </p:cNvPicPr>
          <p:nvPr/>
        </p:nvPicPr>
        <p:blipFill>
          <a:blip r:embed="rId14"/>
          <a:stretch>
            <a:fillRect/>
          </a:stretch>
        </p:blipFill>
        <p:spPr>
          <a:xfrm>
            <a:off x="7589713" y="3577423"/>
            <a:ext cx="3204591" cy="1888111"/>
          </a:xfrm>
          <a:prstGeom prst="rect">
            <a:avLst/>
          </a:prstGeom>
        </p:spPr>
      </p:pic>
      <p:graphicFrame>
        <p:nvGraphicFramePr>
          <p:cNvPr id="14" name="Content Placeholder 4">
            <a:extLst>
              <a:ext uri="{FF2B5EF4-FFF2-40B4-BE49-F238E27FC236}">
                <a16:creationId xmlns:a16="http://schemas.microsoft.com/office/drawing/2014/main" id="{081463AD-8A6C-4ECF-89E6-D371DEB1BD5E}"/>
              </a:ext>
            </a:extLst>
          </p:cNvPr>
          <p:cNvGraphicFramePr>
            <a:graphicFrameLocks/>
          </p:cNvGraphicFramePr>
          <p:nvPr>
            <p:extLst>
              <p:ext uri="{D42A27DB-BD31-4B8C-83A1-F6EECF244321}">
                <p14:modId xmlns:p14="http://schemas.microsoft.com/office/powerpoint/2010/main" val="2157675513"/>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937233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500D315-9FBF-43C1-BDB3-BAE50E2DA7D1}"/>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3"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7500D315-9FBF-43C1-BDB3-BAE50E2DA7D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A259352-7BDE-4719-9AD4-3E41A269B74D}"/>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a:t>Azure Security Center</a:t>
            </a:r>
            <a:endParaRPr lang="en-US" dirty="0"/>
          </a:p>
        </p:txBody>
      </p:sp>
      <p:sp>
        <p:nvSpPr>
          <p:cNvPr id="5" name="Text Placeholder 4">
            <a:extLst>
              <a:ext uri="{FF2B5EF4-FFF2-40B4-BE49-F238E27FC236}">
                <a16:creationId xmlns:a16="http://schemas.microsoft.com/office/drawing/2014/main" id="{4CFB8E8A-05C6-40E8-926B-8ED11F8E3B5C}"/>
              </a:ext>
            </a:extLst>
          </p:cNvPr>
          <p:cNvSpPr>
            <a:spLocks noGrp="1"/>
          </p:cNvSpPr>
          <p:nvPr>
            <p:ph type="body" sz="quarter" idx="12"/>
          </p:nvPr>
        </p:nvSpPr>
        <p:spPr/>
        <p:txBody>
          <a:bodyPr/>
          <a:lstStyle/>
          <a:p>
            <a:r>
              <a:rPr lang="en-US"/>
              <a:t>Secure resources by having full visibility with active risk migration and prevention tools</a:t>
            </a:r>
            <a:endParaRPr lang="en-US" dirty="0"/>
          </a:p>
        </p:txBody>
      </p:sp>
      <p:sp>
        <p:nvSpPr>
          <p:cNvPr id="21" name="Slide Number Placeholder 20">
            <a:extLst>
              <a:ext uri="{FF2B5EF4-FFF2-40B4-BE49-F238E27FC236}">
                <a16:creationId xmlns:a16="http://schemas.microsoft.com/office/drawing/2014/main" id="{61D8E318-614E-4488-A298-0A0B86A090B7}"/>
              </a:ext>
            </a:extLst>
          </p:cNvPr>
          <p:cNvSpPr>
            <a:spLocks noGrp="1"/>
          </p:cNvSpPr>
          <p:nvPr>
            <p:ph type="sldNum" sz="quarter" idx="4"/>
          </p:nvPr>
        </p:nvSpPr>
        <p:spPr/>
        <p:txBody>
          <a:bodyPr/>
          <a:lstStyle/>
          <a:p>
            <a:fld id="{FAADACFB-7C71-4E89-89D2-7BBA40B7BFA9}" type="slidenum">
              <a:rPr lang="en-US" smtClean="0"/>
              <a:pPr/>
              <a:t>35</a:t>
            </a:fld>
            <a:endParaRPr lang="en-US" dirty="0"/>
          </a:p>
        </p:txBody>
      </p:sp>
      <p:sp>
        <p:nvSpPr>
          <p:cNvPr id="15" name="Text Placeholder 14"/>
          <p:cNvSpPr>
            <a:spLocks noGrp="1"/>
          </p:cNvSpPr>
          <p:nvPr>
            <p:ph type="body" sz="quarter" idx="13"/>
          </p:nvPr>
        </p:nvSpPr>
        <p:spPr>
          <a:xfrm>
            <a:off x="227073" y="1419224"/>
            <a:ext cx="6994688" cy="5057775"/>
          </a:xfrm>
        </p:spPr>
        <p:txBody>
          <a:bodyPr/>
          <a:lstStyle/>
          <a:p>
            <a:pPr lvl="0"/>
            <a:r>
              <a:rPr lang="en-US" dirty="0"/>
              <a:t>What is it</a:t>
            </a:r>
          </a:p>
          <a:p>
            <a:pPr lvl="1"/>
            <a:r>
              <a:rPr lang="en-US" dirty="0"/>
              <a:t>Unified security management and advanced threat protection platform across hybrid cloud workloads. With Security Center, apply security policies across multiple workloads, limit exposure to threats, and detect and respond to attacks</a:t>
            </a:r>
          </a:p>
          <a:p>
            <a:r>
              <a:rPr lang="en-US" dirty="0"/>
              <a:t>When to use it</a:t>
            </a:r>
          </a:p>
          <a:p>
            <a:pPr lvl="1"/>
            <a:r>
              <a:rPr lang="en-US" dirty="0"/>
              <a:t>Azure Security Center has robust capabilities to prevent attacks. When threats do happen, Security Center can quickly detect and respond to threats with advanced analytics and Microsoft Intelligent Security Graph</a:t>
            </a:r>
          </a:p>
          <a:p>
            <a:pPr lvl="1"/>
            <a:r>
              <a:rPr lang="en-US" dirty="0"/>
              <a:t>To gain full visibility and control of customers’ cloud security state with a single, unified view</a:t>
            </a:r>
          </a:p>
          <a:p>
            <a:pPr lvl="1"/>
            <a:r>
              <a:rPr lang="en-US" dirty="0"/>
              <a:t>To identify and mitigate risks proactively to reduce exposure to security threats</a:t>
            </a:r>
          </a:p>
          <a:p>
            <a:pPr lvl="0"/>
            <a:r>
              <a:rPr lang="en-US" dirty="0"/>
              <a:t>How to access</a:t>
            </a:r>
          </a:p>
          <a:p>
            <a:pPr lvl="1"/>
            <a:r>
              <a:rPr lang="en-US" dirty="0"/>
              <a:t>The solution is described </a:t>
            </a:r>
            <a:r>
              <a:rPr lang="en-US" dirty="0">
                <a:hlinkClick r:id="rId8"/>
              </a:rPr>
              <a:t>here</a:t>
            </a:r>
            <a:endParaRPr lang="en-US" dirty="0"/>
          </a:p>
          <a:p>
            <a:pPr lvl="1"/>
            <a:r>
              <a:rPr lang="en-US" dirty="0"/>
              <a:t>The ASC has no upfront cost or termination fees, and is priced based on consumption (</a:t>
            </a:r>
            <a:r>
              <a:rPr lang="en-US" dirty="0">
                <a:hlinkClick r:id="rId9"/>
              </a:rPr>
              <a:t>details</a:t>
            </a:r>
            <a:r>
              <a:rPr lang="en-US" dirty="0"/>
              <a:t>)</a:t>
            </a:r>
          </a:p>
          <a:p>
            <a:pPr lvl="1"/>
            <a:endParaRPr lang="en-US" dirty="0"/>
          </a:p>
        </p:txBody>
      </p:sp>
      <p:graphicFrame>
        <p:nvGraphicFramePr>
          <p:cNvPr id="16" name="Content Placeholder 4">
            <a:extLst>
              <a:ext uri="{FF2B5EF4-FFF2-40B4-BE49-F238E27FC236}">
                <a16:creationId xmlns:a16="http://schemas.microsoft.com/office/drawing/2014/main" id="{4184C4C3-25FE-4C82-AE44-4C8AA5B350D5}"/>
              </a:ext>
            </a:extLst>
          </p:cNvPr>
          <p:cNvGraphicFramePr>
            <a:graphicFrameLocks/>
          </p:cNvGraphicFramePr>
          <p:nvPr>
            <p:extLst>
              <p:ext uri="{D42A27DB-BD31-4B8C-83A1-F6EECF244321}">
                <p14:modId xmlns:p14="http://schemas.microsoft.com/office/powerpoint/2010/main" val="4284234363"/>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A8675821-C21F-4DCC-80F1-B7901CDB7F7D}"/>
              </a:ext>
            </a:extLst>
          </p:cNvPr>
          <p:cNvPicPr>
            <a:picLocks noChangeAspect="1"/>
          </p:cNvPicPr>
          <p:nvPr/>
        </p:nvPicPr>
        <p:blipFill>
          <a:blip r:embed="rId10"/>
          <a:stretch>
            <a:fillRect/>
          </a:stretch>
        </p:blipFill>
        <p:spPr>
          <a:xfrm>
            <a:off x="7655806" y="1419224"/>
            <a:ext cx="4243910" cy="2387200"/>
          </a:xfrm>
          <a:prstGeom prst="rect">
            <a:avLst/>
          </a:prstGeom>
        </p:spPr>
      </p:pic>
      <p:pic>
        <p:nvPicPr>
          <p:cNvPr id="13" name="Picture 12">
            <a:extLst>
              <a:ext uri="{FF2B5EF4-FFF2-40B4-BE49-F238E27FC236}">
                <a16:creationId xmlns:a16="http://schemas.microsoft.com/office/drawing/2014/main" id="{9FDF7DE4-4041-4531-8DCC-B0BFA773DCCD}"/>
              </a:ext>
            </a:extLst>
          </p:cNvPr>
          <p:cNvPicPr>
            <a:picLocks noChangeAspect="1"/>
          </p:cNvPicPr>
          <p:nvPr/>
        </p:nvPicPr>
        <p:blipFill>
          <a:blip r:embed="rId11"/>
          <a:stretch>
            <a:fillRect/>
          </a:stretch>
        </p:blipFill>
        <p:spPr>
          <a:xfrm>
            <a:off x="7655806" y="3906271"/>
            <a:ext cx="4228559" cy="2378565"/>
          </a:xfrm>
          <a:prstGeom prst="rect">
            <a:avLst/>
          </a:prstGeom>
          <a:ln w="3175">
            <a:solidFill>
              <a:schemeClr val="bg1">
                <a:lumMod val="85000"/>
              </a:schemeClr>
            </a:solidFill>
          </a:ln>
        </p:spPr>
      </p:pic>
    </p:spTree>
    <p:extLst>
      <p:ext uri="{BB962C8B-B14F-4D97-AF65-F5344CB8AC3E}">
        <p14:creationId xmlns:p14="http://schemas.microsoft.com/office/powerpoint/2010/main" val="40757565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C6AD-FA4E-44A7-AA07-3B426256861E}"/>
              </a:ext>
            </a:extLst>
          </p:cNvPr>
          <p:cNvSpPr>
            <a:spLocks noGrp="1"/>
          </p:cNvSpPr>
          <p:nvPr>
            <p:ph type="title"/>
          </p:nvPr>
        </p:nvSpPr>
        <p:spPr/>
        <p:txBody>
          <a:bodyPr/>
          <a:lstStyle/>
          <a:p>
            <a:r>
              <a:rPr lang="en-US"/>
              <a:t>Azure Monitoring </a:t>
            </a:r>
            <a:endParaRPr lang="en-US" dirty="0"/>
          </a:p>
        </p:txBody>
      </p:sp>
      <p:sp>
        <p:nvSpPr>
          <p:cNvPr id="8" name="Text Placeholder 7">
            <a:extLst>
              <a:ext uri="{FF2B5EF4-FFF2-40B4-BE49-F238E27FC236}">
                <a16:creationId xmlns:a16="http://schemas.microsoft.com/office/drawing/2014/main" id="{B075C89D-EA72-4232-A591-F87ECC4421D0}"/>
              </a:ext>
            </a:extLst>
          </p:cNvPr>
          <p:cNvSpPr>
            <a:spLocks noGrp="1"/>
          </p:cNvSpPr>
          <p:nvPr>
            <p:ph type="body" sz="quarter" idx="12"/>
          </p:nvPr>
        </p:nvSpPr>
        <p:spPr/>
        <p:txBody>
          <a:bodyPr/>
          <a:lstStyle/>
          <a:p>
            <a:r>
              <a:rPr lang="en-IN"/>
              <a:t>Includes Azure Monitor and Azure Log Analytics to </a:t>
            </a:r>
            <a:r>
              <a:rPr lang="en-US"/>
              <a:t>view, manage, and analyze Azure data</a:t>
            </a:r>
          </a:p>
          <a:p>
            <a:r>
              <a:rPr lang="en-IN"/>
              <a:t> </a:t>
            </a:r>
            <a:endParaRPr lang="en-GB" dirty="0"/>
          </a:p>
        </p:txBody>
      </p:sp>
      <p:sp>
        <p:nvSpPr>
          <p:cNvPr id="4" name="Slide Number Placeholder 3">
            <a:extLst>
              <a:ext uri="{FF2B5EF4-FFF2-40B4-BE49-F238E27FC236}">
                <a16:creationId xmlns:a16="http://schemas.microsoft.com/office/drawing/2014/main" id="{9B339C16-03FC-44AB-8911-5F21A4206F38}"/>
              </a:ext>
            </a:extLst>
          </p:cNvPr>
          <p:cNvSpPr>
            <a:spLocks noGrp="1"/>
          </p:cNvSpPr>
          <p:nvPr>
            <p:ph type="sldNum" sz="quarter" idx="4"/>
          </p:nvPr>
        </p:nvSpPr>
        <p:spPr/>
        <p:txBody>
          <a:bodyPr/>
          <a:lstStyle/>
          <a:p>
            <a:fld id="{FAADACFB-7C71-4E89-89D2-7BBA40B7BFA9}" type="slidenum">
              <a:rPr lang="en-US" smtClean="0"/>
              <a:pPr/>
              <a:t>36</a:t>
            </a:fld>
            <a:endParaRPr lang="en-US" dirty="0"/>
          </a:p>
        </p:txBody>
      </p:sp>
      <p:sp>
        <p:nvSpPr>
          <p:cNvPr id="9" name="Text Placeholder 8">
            <a:extLst>
              <a:ext uri="{FF2B5EF4-FFF2-40B4-BE49-F238E27FC236}">
                <a16:creationId xmlns:a16="http://schemas.microsoft.com/office/drawing/2014/main" id="{6BC6E5DD-8D9C-4C78-B8C7-0D15CD6C8A05}"/>
              </a:ext>
            </a:extLst>
          </p:cNvPr>
          <p:cNvSpPr>
            <a:spLocks noGrp="1"/>
          </p:cNvSpPr>
          <p:nvPr>
            <p:ph type="body" sz="quarter" idx="13"/>
          </p:nvPr>
        </p:nvSpPr>
        <p:spPr/>
        <p:txBody>
          <a:bodyPr/>
          <a:lstStyle/>
          <a:p>
            <a:pPr lvl="0"/>
            <a:r>
              <a:rPr lang="en-US" dirty="0"/>
              <a:t>What is it</a:t>
            </a:r>
          </a:p>
          <a:p>
            <a:pPr lvl="1"/>
            <a:r>
              <a:rPr lang="en-US" dirty="0"/>
              <a:t>Software solutions and visualization tools to centralize monitoring data from multiple systems in a single data store and derive insights. </a:t>
            </a:r>
          </a:p>
          <a:p>
            <a:r>
              <a:rPr lang="en-US" dirty="0"/>
              <a:t>When to use it</a:t>
            </a:r>
          </a:p>
          <a:p>
            <a:pPr lvl="1"/>
            <a:r>
              <a:rPr lang="en-US" dirty="0"/>
              <a:t>Monitoring is tiered from shared capabilities, through to core and then deeper monitoring </a:t>
            </a:r>
          </a:p>
          <a:p>
            <a:pPr lvl="1"/>
            <a:r>
              <a:rPr lang="en-US" dirty="0"/>
              <a:t>Transform Azure activity data and managed resources data across different subscriptions into actionable insights. Get deeper visibility into your hybrid IT environment including Azure and on-premises resources</a:t>
            </a:r>
          </a:p>
          <a:p>
            <a:pPr lvl="1"/>
            <a:r>
              <a:rPr lang="en-US" dirty="0"/>
              <a:t>Detect, diagnose and fix issues quickly</a:t>
            </a:r>
          </a:p>
          <a:p>
            <a:pPr lvl="0"/>
            <a:r>
              <a:rPr lang="en-US" dirty="0"/>
              <a:t>How to access</a:t>
            </a:r>
          </a:p>
          <a:p>
            <a:pPr lvl="1"/>
            <a:r>
              <a:rPr lang="en-US" dirty="0"/>
              <a:t>Scenario guidance is available </a:t>
            </a:r>
            <a:r>
              <a:rPr lang="en-US" dirty="0">
                <a:hlinkClick r:id="rId2"/>
              </a:rPr>
              <a:t>here</a:t>
            </a:r>
            <a:endParaRPr lang="en-US" dirty="0"/>
          </a:p>
          <a:p>
            <a:pPr lvl="1"/>
            <a:r>
              <a:rPr lang="en-US" dirty="0"/>
              <a:t>Azure Monitor is described </a:t>
            </a:r>
            <a:r>
              <a:rPr lang="en-US" dirty="0">
                <a:hlinkClick r:id="rId3"/>
              </a:rPr>
              <a:t>here</a:t>
            </a:r>
            <a:r>
              <a:rPr lang="en-US" dirty="0"/>
              <a:t> and Azure Log Analytics is described </a:t>
            </a:r>
            <a:r>
              <a:rPr lang="en-US" dirty="0">
                <a:hlinkClick r:id="rId4"/>
              </a:rPr>
              <a:t>here</a:t>
            </a:r>
            <a:r>
              <a:rPr lang="en-US" dirty="0"/>
              <a:t> </a:t>
            </a:r>
          </a:p>
          <a:p>
            <a:pPr lvl="1"/>
            <a:r>
              <a:rPr lang="en-US" dirty="0"/>
              <a:t>Log Analytics is billed per gigabyte (GB) of data ingested into the service(</a:t>
            </a:r>
            <a:r>
              <a:rPr lang="en-US" dirty="0">
                <a:hlinkClick r:id="rId5"/>
              </a:rPr>
              <a:t>details</a:t>
            </a:r>
            <a:r>
              <a:rPr lang="en-US" dirty="0"/>
              <a:t>)</a:t>
            </a:r>
          </a:p>
          <a:p>
            <a:endParaRPr lang="en-GB" dirty="0"/>
          </a:p>
        </p:txBody>
      </p:sp>
      <p:graphicFrame>
        <p:nvGraphicFramePr>
          <p:cNvPr id="10" name="Content Placeholder 4">
            <a:extLst>
              <a:ext uri="{FF2B5EF4-FFF2-40B4-BE49-F238E27FC236}">
                <a16:creationId xmlns:a16="http://schemas.microsoft.com/office/drawing/2014/main" id="{1762183F-A587-46D7-B22E-539524FE59CA}"/>
              </a:ext>
            </a:extLst>
          </p:cNvPr>
          <p:cNvGraphicFramePr>
            <a:graphicFrameLocks/>
          </p:cNvGraphicFramePr>
          <p:nvPr>
            <p:extLst>
              <p:ext uri="{D42A27DB-BD31-4B8C-83A1-F6EECF244321}">
                <p14:modId xmlns:p14="http://schemas.microsoft.com/office/powerpoint/2010/main" val="985778012"/>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0" name="Picture 19">
            <a:extLst>
              <a:ext uri="{FF2B5EF4-FFF2-40B4-BE49-F238E27FC236}">
                <a16:creationId xmlns:a16="http://schemas.microsoft.com/office/drawing/2014/main" id="{91E82E84-799F-4370-8BCD-92B17ACF7B92}"/>
              </a:ext>
            </a:extLst>
          </p:cNvPr>
          <p:cNvPicPr>
            <a:picLocks noChangeAspect="1"/>
          </p:cNvPicPr>
          <p:nvPr/>
        </p:nvPicPr>
        <p:blipFill>
          <a:blip r:embed="rId6"/>
          <a:stretch>
            <a:fillRect/>
          </a:stretch>
        </p:blipFill>
        <p:spPr>
          <a:xfrm>
            <a:off x="6869723" y="1419224"/>
            <a:ext cx="5015890" cy="4086527"/>
          </a:xfrm>
          <a:prstGeom prst="rect">
            <a:avLst/>
          </a:prstGeom>
          <a:ln w="3175">
            <a:solidFill>
              <a:schemeClr val="bg1">
                <a:lumMod val="85000"/>
              </a:schemeClr>
            </a:solidFill>
          </a:ln>
        </p:spPr>
      </p:pic>
    </p:spTree>
    <p:extLst>
      <p:ext uri="{BB962C8B-B14F-4D97-AF65-F5344CB8AC3E}">
        <p14:creationId xmlns:p14="http://schemas.microsoft.com/office/powerpoint/2010/main" val="35445165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55A6-7A8A-404E-8AF8-88F960A6B0B4}"/>
              </a:ext>
            </a:extLst>
          </p:cNvPr>
          <p:cNvSpPr>
            <a:spLocks noGrp="1"/>
          </p:cNvSpPr>
          <p:nvPr>
            <p:ph type="title"/>
          </p:nvPr>
        </p:nvSpPr>
        <p:spPr/>
        <p:txBody>
          <a:bodyPr/>
          <a:lstStyle/>
          <a:p>
            <a:r>
              <a:rPr lang="en-GB"/>
              <a:t>Azure Policy</a:t>
            </a:r>
            <a:endParaRPr lang="en-GB" dirty="0"/>
          </a:p>
        </p:txBody>
      </p:sp>
      <p:sp>
        <p:nvSpPr>
          <p:cNvPr id="34" name="Text Placeholder 33">
            <a:extLst>
              <a:ext uri="{FF2B5EF4-FFF2-40B4-BE49-F238E27FC236}">
                <a16:creationId xmlns:a16="http://schemas.microsoft.com/office/drawing/2014/main" id="{C4E093CC-8937-430A-941F-04DAB8217019}"/>
              </a:ext>
            </a:extLst>
          </p:cNvPr>
          <p:cNvSpPr>
            <a:spLocks noGrp="1"/>
          </p:cNvSpPr>
          <p:nvPr>
            <p:ph type="body" sz="quarter" idx="12"/>
          </p:nvPr>
        </p:nvSpPr>
        <p:spPr/>
        <p:txBody>
          <a:bodyPr/>
          <a:lstStyle/>
          <a:p>
            <a:r>
              <a:rPr lang="en-US"/>
              <a:t>Active control and governance at scale for your Azure resources</a:t>
            </a:r>
            <a:endParaRPr lang="en-GB" dirty="0"/>
          </a:p>
        </p:txBody>
      </p:sp>
      <p:sp>
        <p:nvSpPr>
          <p:cNvPr id="4" name="Slide Number Placeholder 3">
            <a:extLst>
              <a:ext uri="{FF2B5EF4-FFF2-40B4-BE49-F238E27FC236}">
                <a16:creationId xmlns:a16="http://schemas.microsoft.com/office/drawing/2014/main" id="{5D67872D-93A4-4FC5-A8AC-B756A38E86D9}"/>
              </a:ext>
            </a:extLst>
          </p:cNvPr>
          <p:cNvSpPr>
            <a:spLocks noGrp="1"/>
          </p:cNvSpPr>
          <p:nvPr>
            <p:ph type="sldNum" sz="quarter" idx="4"/>
          </p:nvPr>
        </p:nvSpPr>
        <p:spPr/>
        <p:txBody>
          <a:bodyPr/>
          <a:lstStyle/>
          <a:p>
            <a:fld id="{FAADACFB-7C71-4E89-89D2-7BBA40B7BFA9}" type="slidenum">
              <a:rPr lang="en-US" smtClean="0"/>
              <a:pPr/>
              <a:t>37</a:t>
            </a:fld>
            <a:endParaRPr lang="en-US" dirty="0"/>
          </a:p>
        </p:txBody>
      </p:sp>
      <p:sp>
        <p:nvSpPr>
          <p:cNvPr id="7" name="Text Placeholder 8">
            <a:extLst>
              <a:ext uri="{FF2B5EF4-FFF2-40B4-BE49-F238E27FC236}">
                <a16:creationId xmlns:a16="http://schemas.microsoft.com/office/drawing/2014/main" id="{F38340F1-5E97-4951-A090-F537DEFF1EFE}"/>
              </a:ext>
            </a:extLst>
          </p:cNvPr>
          <p:cNvSpPr>
            <a:spLocks noGrp="1"/>
          </p:cNvSpPr>
          <p:nvPr>
            <p:ph type="body" sz="quarter" idx="13"/>
          </p:nvPr>
        </p:nvSpPr>
        <p:spPr/>
        <p:txBody>
          <a:bodyPr/>
          <a:lstStyle/>
          <a:p>
            <a:pPr lvl="0"/>
            <a:r>
              <a:rPr lang="en-US" dirty="0"/>
              <a:t>What is it</a:t>
            </a:r>
          </a:p>
          <a:p>
            <a:pPr lvl="1"/>
            <a:r>
              <a:rPr lang="en-US" dirty="0"/>
              <a:t>Software solution and platform to control and govern at scale Azure resources, apply management, enforce policies and audit compliance</a:t>
            </a:r>
          </a:p>
          <a:p>
            <a:r>
              <a:rPr lang="en-US" dirty="0"/>
              <a:t>When to use it</a:t>
            </a:r>
          </a:p>
          <a:p>
            <a:pPr lvl="1"/>
            <a:r>
              <a:rPr lang="en-US" dirty="0"/>
              <a:t>To add policies to resources easily, restrict deployment options for organization to specific datacenters, or enable the creation of specific resources types only. Establish tagging metadata to help drive accountability and compliance</a:t>
            </a:r>
          </a:p>
          <a:p>
            <a:pPr lvl="1"/>
            <a:r>
              <a:rPr lang="en-US" dirty="0"/>
              <a:t>To apply policy and enforce compliance at scale easily</a:t>
            </a:r>
          </a:p>
          <a:p>
            <a:r>
              <a:rPr lang="en-US" dirty="0"/>
              <a:t>How to access </a:t>
            </a:r>
          </a:p>
          <a:p>
            <a:pPr lvl="1"/>
            <a:r>
              <a:rPr lang="en-US" dirty="0"/>
              <a:t>Azure Policy is described </a:t>
            </a:r>
            <a:r>
              <a:rPr lang="en-US" dirty="0">
                <a:hlinkClick r:id="rId2"/>
              </a:rPr>
              <a:t>here</a:t>
            </a:r>
            <a:r>
              <a:rPr lang="en-US" dirty="0"/>
              <a:t> </a:t>
            </a:r>
          </a:p>
          <a:p>
            <a:pPr lvl="1"/>
            <a:r>
              <a:rPr lang="en-US" dirty="0"/>
              <a:t>There are no charges for using Azure Policy (</a:t>
            </a:r>
            <a:r>
              <a:rPr lang="en-US" dirty="0">
                <a:hlinkClick r:id="rId3"/>
              </a:rPr>
              <a:t>details</a:t>
            </a:r>
            <a:r>
              <a:rPr lang="en-US" dirty="0"/>
              <a:t>)</a:t>
            </a:r>
          </a:p>
          <a:p>
            <a:pPr lvl="1"/>
            <a:endParaRPr lang="en-GB" dirty="0"/>
          </a:p>
        </p:txBody>
      </p:sp>
      <p:graphicFrame>
        <p:nvGraphicFramePr>
          <p:cNvPr id="6" name="Content Placeholder 4">
            <a:extLst>
              <a:ext uri="{FF2B5EF4-FFF2-40B4-BE49-F238E27FC236}">
                <a16:creationId xmlns:a16="http://schemas.microsoft.com/office/drawing/2014/main" id="{B5489E94-43A0-4196-B0C5-98CAC7462AE4}"/>
              </a:ext>
            </a:extLst>
          </p:cNvPr>
          <p:cNvGraphicFramePr>
            <a:graphicFrameLocks/>
          </p:cNvGraphicFramePr>
          <p:nvPr>
            <p:extLst>
              <p:ext uri="{D42A27DB-BD31-4B8C-83A1-F6EECF244321}">
                <p14:modId xmlns:p14="http://schemas.microsoft.com/office/powerpoint/2010/main" val="378681939"/>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3" name="Picture 2">
            <a:extLst>
              <a:ext uri="{FF2B5EF4-FFF2-40B4-BE49-F238E27FC236}">
                <a16:creationId xmlns:a16="http://schemas.microsoft.com/office/drawing/2014/main" id="{80607215-979B-5843-BD09-C58ED9D51544}"/>
              </a:ext>
            </a:extLst>
          </p:cNvPr>
          <p:cNvPicPr>
            <a:picLocks noChangeAspect="1"/>
          </p:cNvPicPr>
          <p:nvPr/>
        </p:nvPicPr>
        <p:blipFill>
          <a:blip r:embed="rId4"/>
          <a:stretch>
            <a:fillRect/>
          </a:stretch>
        </p:blipFill>
        <p:spPr>
          <a:xfrm>
            <a:off x="7068953" y="1514254"/>
            <a:ext cx="4742048" cy="1959095"/>
          </a:xfrm>
          <a:prstGeom prst="rect">
            <a:avLst/>
          </a:prstGeom>
        </p:spPr>
      </p:pic>
      <p:pic>
        <p:nvPicPr>
          <p:cNvPr id="5" name="Picture 4">
            <a:extLst>
              <a:ext uri="{FF2B5EF4-FFF2-40B4-BE49-F238E27FC236}">
                <a16:creationId xmlns:a16="http://schemas.microsoft.com/office/drawing/2014/main" id="{5E22C789-5F45-8544-90BF-5E03BE4A3828}"/>
              </a:ext>
            </a:extLst>
          </p:cNvPr>
          <p:cNvPicPr>
            <a:picLocks noChangeAspect="1"/>
          </p:cNvPicPr>
          <p:nvPr/>
        </p:nvPicPr>
        <p:blipFill>
          <a:blip r:embed="rId5"/>
          <a:stretch>
            <a:fillRect/>
          </a:stretch>
        </p:blipFill>
        <p:spPr>
          <a:xfrm>
            <a:off x="7079594" y="3825596"/>
            <a:ext cx="4731407" cy="2077363"/>
          </a:xfrm>
          <a:prstGeom prst="rect">
            <a:avLst/>
          </a:prstGeom>
        </p:spPr>
      </p:pic>
    </p:spTree>
    <p:extLst>
      <p:ext uri="{BB962C8B-B14F-4D97-AF65-F5344CB8AC3E}">
        <p14:creationId xmlns:p14="http://schemas.microsoft.com/office/powerpoint/2010/main" val="21456314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970C3FA-AE16-4FC0-90B1-6AAC4178587D}"/>
              </a:ext>
            </a:extLst>
          </p:cNvPr>
          <p:cNvGraphicFramePr>
            <a:graphicFrameLocks noChangeAspect="1"/>
          </p:cNvGraphicFramePr>
          <p:nvPr>
            <p:custDataLst>
              <p:tags r:id="rId2"/>
            </p:custDataLst>
            <p:extLst>
              <p:ext uri="{D42A27DB-BD31-4B8C-83A1-F6EECF244321}">
                <p14:modId xmlns:p14="http://schemas.microsoft.com/office/powerpoint/2010/main" val="2049082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7"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0970C3FA-AE16-4FC0-90B1-6AAC417858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943A124-EB8C-4DA6-B4AE-E9D9CFDBB136}"/>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Operations Jumpstart</a:t>
            </a:r>
            <a:endParaRPr lang="en-US" dirty="0"/>
          </a:p>
        </p:txBody>
      </p:sp>
      <p:sp>
        <p:nvSpPr>
          <p:cNvPr id="5" name="Text Placeholder 4">
            <a:extLst>
              <a:ext uri="{FF2B5EF4-FFF2-40B4-BE49-F238E27FC236}">
                <a16:creationId xmlns:a16="http://schemas.microsoft.com/office/drawing/2014/main" id="{E59FFEBD-CE52-49E5-944F-9D98CA2825DF}"/>
              </a:ext>
            </a:extLst>
          </p:cNvPr>
          <p:cNvSpPr>
            <a:spLocks noGrp="1"/>
          </p:cNvSpPr>
          <p:nvPr>
            <p:ph type="body" sz="quarter" idx="12"/>
          </p:nvPr>
        </p:nvSpPr>
        <p:spPr/>
        <p:txBody>
          <a:bodyPr/>
          <a:lstStyle/>
          <a:p>
            <a:r>
              <a:rPr lang="en-US"/>
              <a:t>Azure operations guides, explanations, templates etc.</a:t>
            </a:r>
            <a:endParaRPr lang="en-US" dirty="0"/>
          </a:p>
        </p:txBody>
      </p:sp>
      <p:sp>
        <p:nvSpPr>
          <p:cNvPr id="16" name="Slide Number Placeholder 15">
            <a:extLst>
              <a:ext uri="{FF2B5EF4-FFF2-40B4-BE49-F238E27FC236}">
                <a16:creationId xmlns:a16="http://schemas.microsoft.com/office/drawing/2014/main" id="{186602D4-1848-4D60-8F4B-AC371FA9C1E4}"/>
              </a:ext>
            </a:extLst>
          </p:cNvPr>
          <p:cNvSpPr>
            <a:spLocks noGrp="1"/>
          </p:cNvSpPr>
          <p:nvPr>
            <p:ph type="sldNum" sz="quarter" idx="4"/>
          </p:nvPr>
        </p:nvSpPr>
        <p:spPr/>
        <p:txBody>
          <a:bodyPr/>
          <a:lstStyle/>
          <a:p>
            <a:fld id="{FAADACFB-7C71-4E89-89D2-7BBA40B7BFA9}" type="slidenum">
              <a:rPr lang="en-US" smtClean="0"/>
              <a:pPr/>
              <a:t>38</a:t>
            </a:fld>
            <a:endParaRPr lang="en-US" dirty="0"/>
          </a:p>
        </p:txBody>
      </p:sp>
      <p:sp>
        <p:nvSpPr>
          <p:cNvPr id="15" name="Text Placeholder 14"/>
          <p:cNvSpPr>
            <a:spLocks noGrp="1"/>
          </p:cNvSpPr>
          <p:nvPr>
            <p:ph type="body" sz="quarter" idx="13"/>
          </p:nvPr>
        </p:nvSpPr>
        <p:spPr/>
        <p:txBody>
          <a:bodyPr/>
          <a:lstStyle/>
          <a:p>
            <a:pPr lvl="0"/>
            <a:r>
              <a:rPr lang="en-US" dirty="0"/>
              <a:t>What it is</a:t>
            </a:r>
          </a:p>
          <a:p>
            <a:pPr lvl="1"/>
            <a:r>
              <a:rPr lang="en-US" dirty="0"/>
              <a:t>This is a collection of partner facing assets for post migration Azure operations, it includes guides, roles/RACI templates, and how to guides</a:t>
            </a:r>
          </a:p>
          <a:p>
            <a:pPr lvl="0"/>
            <a:r>
              <a:rPr lang="en-US" dirty="0"/>
              <a:t>When to use it</a:t>
            </a:r>
          </a:p>
          <a:p>
            <a:pPr lvl="1"/>
            <a:r>
              <a:rPr lang="en-US" dirty="0"/>
              <a:t>The collection is useful even before migration to set up ongoing customer activities during the operations phase</a:t>
            </a:r>
          </a:p>
          <a:p>
            <a:pPr lvl="0"/>
            <a:r>
              <a:rPr lang="en-US" dirty="0"/>
              <a:t>How to access</a:t>
            </a:r>
          </a:p>
          <a:p>
            <a:pPr lvl="1"/>
            <a:r>
              <a:rPr lang="en-US" dirty="0">
                <a:hlinkClick r:id="rId7"/>
              </a:rPr>
              <a:t>Jumpstart collection</a:t>
            </a:r>
            <a:endParaRPr lang="en-US" dirty="0"/>
          </a:p>
        </p:txBody>
      </p:sp>
      <p:graphicFrame>
        <p:nvGraphicFramePr>
          <p:cNvPr id="13" name="Content Placeholder 4">
            <a:extLst>
              <a:ext uri="{FF2B5EF4-FFF2-40B4-BE49-F238E27FC236}">
                <a16:creationId xmlns:a16="http://schemas.microsoft.com/office/drawing/2014/main" id="{E8A90D46-E288-44D2-A390-445BE6E10518}"/>
              </a:ext>
            </a:extLst>
          </p:cNvPr>
          <p:cNvGraphicFramePr>
            <a:graphicFrameLocks/>
          </p:cNvGraphicFramePr>
          <p:nvPr>
            <p:extLst>
              <p:ext uri="{D42A27DB-BD31-4B8C-83A1-F6EECF244321}">
                <p14:modId xmlns:p14="http://schemas.microsoft.com/office/powerpoint/2010/main" val="1470162762"/>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3" name="Picture 2">
            <a:extLst>
              <a:ext uri="{FF2B5EF4-FFF2-40B4-BE49-F238E27FC236}">
                <a16:creationId xmlns:a16="http://schemas.microsoft.com/office/drawing/2014/main" id="{15FB96D3-F608-4F14-861C-132748449940}"/>
              </a:ext>
            </a:extLst>
          </p:cNvPr>
          <p:cNvPicPr>
            <a:picLocks noChangeAspect="1"/>
          </p:cNvPicPr>
          <p:nvPr/>
        </p:nvPicPr>
        <p:blipFill>
          <a:blip r:embed="rId8"/>
          <a:stretch>
            <a:fillRect/>
          </a:stretch>
        </p:blipFill>
        <p:spPr>
          <a:xfrm>
            <a:off x="6551613" y="1419224"/>
            <a:ext cx="5332056" cy="5009390"/>
          </a:xfrm>
          <a:prstGeom prst="rect">
            <a:avLst/>
          </a:prstGeom>
          <a:ln w="3175">
            <a:solidFill>
              <a:schemeClr val="bg1">
                <a:lumMod val="85000"/>
              </a:schemeClr>
            </a:solidFill>
          </a:ln>
        </p:spPr>
      </p:pic>
    </p:spTree>
    <p:extLst>
      <p:ext uri="{BB962C8B-B14F-4D97-AF65-F5344CB8AC3E}">
        <p14:creationId xmlns:p14="http://schemas.microsoft.com/office/powerpoint/2010/main" val="3888998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06FC2B5-CA04-48B9-A604-6CFBD300D9BB}"/>
              </a:ext>
            </a:extLst>
          </p:cNvPr>
          <p:cNvSpPr>
            <a:spLocks noGrp="1"/>
          </p:cNvSpPr>
          <p:nvPr>
            <p:ph type="title"/>
          </p:nvPr>
        </p:nvSpPr>
        <p:spPr/>
        <p:txBody>
          <a:bodyPr/>
          <a:lstStyle/>
          <a:p>
            <a:r>
              <a:rPr lang="en-US"/>
              <a:t>Secure and well managed IaaS</a:t>
            </a:r>
            <a:endParaRPr lang="en-GB" dirty="0"/>
          </a:p>
        </p:txBody>
      </p:sp>
      <p:sp>
        <p:nvSpPr>
          <p:cNvPr id="12" name="Text Placeholder 11">
            <a:extLst>
              <a:ext uri="{FF2B5EF4-FFF2-40B4-BE49-F238E27FC236}">
                <a16:creationId xmlns:a16="http://schemas.microsoft.com/office/drawing/2014/main" id="{49DC3A43-710B-48FA-AAF0-282131382F53}"/>
              </a:ext>
            </a:extLst>
          </p:cNvPr>
          <p:cNvSpPr>
            <a:spLocks noGrp="1"/>
          </p:cNvSpPr>
          <p:nvPr>
            <p:ph type="body" sz="quarter" idx="12"/>
          </p:nvPr>
        </p:nvSpPr>
        <p:spPr/>
        <p:txBody>
          <a:bodyPr/>
          <a:lstStyle/>
          <a:p>
            <a:r>
              <a:rPr lang="en-IN"/>
              <a:t>Customer deck focused on Azure in operation</a:t>
            </a:r>
            <a:endParaRPr lang="en-GB" dirty="0"/>
          </a:p>
        </p:txBody>
      </p:sp>
      <p:sp>
        <p:nvSpPr>
          <p:cNvPr id="4" name="Slide Number Placeholder 3">
            <a:extLst>
              <a:ext uri="{FF2B5EF4-FFF2-40B4-BE49-F238E27FC236}">
                <a16:creationId xmlns:a16="http://schemas.microsoft.com/office/drawing/2014/main" id="{347C2A43-7F96-40F5-B568-757A95B7CFE7}"/>
              </a:ext>
            </a:extLst>
          </p:cNvPr>
          <p:cNvSpPr>
            <a:spLocks noGrp="1"/>
          </p:cNvSpPr>
          <p:nvPr>
            <p:ph type="sldNum" sz="quarter" idx="4"/>
          </p:nvPr>
        </p:nvSpPr>
        <p:spPr/>
        <p:txBody>
          <a:bodyPr/>
          <a:lstStyle/>
          <a:p>
            <a:fld id="{FAADACFB-7C71-4E89-89D2-7BBA40B7BFA9}" type="slidenum">
              <a:rPr lang="en-US" smtClean="0"/>
              <a:pPr/>
              <a:t>39</a:t>
            </a:fld>
            <a:endParaRPr lang="en-US" dirty="0"/>
          </a:p>
        </p:txBody>
      </p:sp>
      <p:sp>
        <p:nvSpPr>
          <p:cNvPr id="9" name="Text Placeholder 8">
            <a:extLst>
              <a:ext uri="{FF2B5EF4-FFF2-40B4-BE49-F238E27FC236}">
                <a16:creationId xmlns:a16="http://schemas.microsoft.com/office/drawing/2014/main" id="{091E80F6-331D-45E3-BA0D-9A0CB9F4BD29}"/>
              </a:ext>
            </a:extLst>
          </p:cNvPr>
          <p:cNvSpPr>
            <a:spLocks noGrp="1"/>
          </p:cNvSpPr>
          <p:nvPr>
            <p:ph type="body" sz="quarter" idx="13"/>
          </p:nvPr>
        </p:nvSpPr>
        <p:spPr>
          <a:xfrm>
            <a:off x="227073" y="1419224"/>
            <a:ext cx="6324540" cy="5057775"/>
          </a:xfrm>
        </p:spPr>
        <p:txBody>
          <a:bodyPr/>
          <a:lstStyle/>
          <a:p>
            <a:r>
              <a:rPr lang="en-US" dirty="0"/>
              <a:t>What is it</a:t>
            </a:r>
          </a:p>
          <a:p>
            <a:pPr lvl="1"/>
            <a:r>
              <a:rPr lang="en-US" dirty="0"/>
              <a:t>A customer deck including overviews of Azure security and management offerings and case studies</a:t>
            </a:r>
          </a:p>
          <a:p>
            <a:r>
              <a:rPr lang="en-US" dirty="0"/>
              <a:t>When to use it</a:t>
            </a:r>
          </a:p>
          <a:p>
            <a:pPr lvl="1"/>
            <a:r>
              <a:rPr lang="en-US" dirty="0"/>
              <a:t>This is effective during the sales process for migration as back up, but mostly focused on the post migration ongoing service delivery phase</a:t>
            </a:r>
          </a:p>
          <a:p>
            <a:pPr lvl="1"/>
            <a:r>
              <a:rPr lang="en-US" dirty="0"/>
              <a:t>Leverage as part of the “what happens next” discussion</a:t>
            </a:r>
          </a:p>
          <a:p>
            <a:r>
              <a:rPr lang="en-US" dirty="0"/>
              <a:t>How to access</a:t>
            </a:r>
          </a:p>
          <a:p>
            <a:pPr lvl="1"/>
            <a:r>
              <a:rPr lang="en-US" dirty="0">
                <a:hlinkClick r:id="rId2"/>
              </a:rPr>
              <a:t>Azure Secure well-managed pitch deck</a:t>
            </a:r>
            <a:endParaRPr lang="en-US" dirty="0"/>
          </a:p>
          <a:p>
            <a:pPr lvl="1"/>
            <a:r>
              <a:rPr lang="en-US" dirty="0">
                <a:hlinkClick r:id="rId3"/>
              </a:rPr>
              <a:t>Product page</a:t>
            </a:r>
            <a:endParaRPr lang="en-US" dirty="0"/>
          </a:p>
        </p:txBody>
      </p:sp>
      <p:graphicFrame>
        <p:nvGraphicFramePr>
          <p:cNvPr id="8" name="Content Placeholder 4">
            <a:extLst>
              <a:ext uri="{FF2B5EF4-FFF2-40B4-BE49-F238E27FC236}">
                <a16:creationId xmlns:a16="http://schemas.microsoft.com/office/drawing/2014/main" id="{BD020B71-F677-ED45-9612-4A63B86DF674}"/>
              </a:ext>
            </a:extLst>
          </p:cNvPr>
          <p:cNvGraphicFramePr>
            <a:graphicFrameLocks/>
          </p:cNvGraphicFramePr>
          <p:nvPr>
            <p:extLst>
              <p:ext uri="{D42A27DB-BD31-4B8C-83A1-F6EECF244321}">
                <p14:modId xmlns:p14="http://schemas.microsoft.com/office/powerpoint/2010/main" val="4047443668"/>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E06419F4-4FBC-484B-B2DD-92F082802C61}"/>
              </a:ext>
            </a:extLst>
          </p:cNvPr>
          <p:cNvSpPr/>
          <p:nvPr/>
        </p:nvSpPr>
        <p:spPr>
          <a:xfrm>
            <a:off x="6834726" y="1419224"/>
            <a:ext cx="1622919" cy="8128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 tIns="27432" rIns="27432" bIns="27432"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ea typeface="Segoe UI" pitchFamily="34" charset="0"/>
                <a:cs typeface="Segoe UI" pitchFamily="34" charset="0"/>
              </a:rPr>
              <a:t>Gain better visibility and control</a:t>
            </a:r>
          </a:p>
        </p:txBody>
      </p:sp>
      <p:sp>
        <p:nvSpPr>
          <p:cNvPr id="13" name="Rectangle 12">
            <a:extLst>
              <a:ext uri="{FF2B5EF4-FFF2-40B4-BE49-F238E27FC236}">
                <a16:creationId xmlns:a16="http://schemas.microsoft.com/office/drawing/2014/main" id="{A8222CDA-90ED-49F4-BD3E-13BD6CFCE9C6}"/>
              </a:ext>
            </a:extLst>
          </p:cNvPr>
          <p:cNvSpPr/>
          <p:nvPr/>
        </p:nvSpPr>
        <p:spPr>
          <a:xfrm>
            <a:off x="8546200" y="1419224"/>
            <a:ext cx="1622919" cy="8128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 tIns="27432" rIns="27432" bIns="27432"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ea typeface="Segoe UI" pitchFamily="34" charset="0"/>
                <a:cs typeface="Segoe UI" pitchFamily="34" charset="0"/>
              </a:rPr>
              <a:t>Apply advanced threat protection</a:t>
            </a:r>
            <a:endParaRPr lang="en-US" sz="1200" b="1" dirty="0">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E519BCF-E616-4DEB-89F6-94117DF7F17B}"/>
              </a:ext>
            </a:extLst>
          </p:cNvPr>
          <p:cNvSpPr/>
          <p:nvPr/>
        </p:nvSpPr>
        <p:spPr>
          <a:xfrm>
            <a:off x="10257674" y="1419224"/>
            <a:ext cx="1622919" cy="8128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 tIns="27432" rIns="27432" bIns="27432" numCol="1" spcCol="0" rtlCol="0" fromWordArt="0" anchor="ctr" anchorCtr="0" forceAA="0" compatLnSpc="1">
            <a:prstTxWarp prst="textNoShape">
              <a:avLst/>
            </a:prstTxWarp>
            <a:noAutofit/>
          </a:bodyPr>
          <a:lstStyle/>
          <a:p>
            <a:pPr algn="ctr">
              <a:spcBef>
                <a:spcPts val="300"/>
              </a:spcBef>
              <a:spcAft>
                <a:spcPts val="300"/>
              </a:spcAft>
            </a:pPr>
            <a:r>
              <a:rPr lang="en-US" sz="1200" b="1">
                <a:solidFill>
                  <a:schemeClr val="bg1"/>
                </a:solidFill>
                <a:ea typeface="Segoe UI" pitchFamily="34" charset="0"/>
                <a:cs typeface="Segoe UI" pitchFamily="34" charset="0"/>
              </a:rPr>
              <a:t>Drive continuous and agile management approach</a:t>
            </a:r>
            <a:endParaRPr lang="en-US" sz="1200" b="1" dirty="0">
              <a:solidFill>
                <a:schemeClr val="bg1"/>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96E16C79-699F-4F1B-B4CF-3D18FFAAF91B}"/>
              </a:ext>
            </a:extLst>
          </p:cNvPr>
          <p:cNvPicPr>
            <a:picLocks noChangeAspect="1"/>
          </p:cNvPicPr>
          <p:nvPr/>
        </p:nvPicPr>
        <p:blipFill>
          <a:blip r:embed="rId4"/>
          <a:stretch>
            <a:fillRect/>
          </a:stretch>
        </p:blipFill>
        <p:spPr>
          <a:xfrm>
            <a:off x="6834727" y="2334945"/>
            <a:ext cx="5045867" cy="3345013"/>
          </a:xfrm>
          <a:prstGeom prst="rect">
            <a:avLst/>
          </a:prstGeom>
          <a:ln w="3175">
            <a:solidFill>
              <a:schemeClr val="bg1">
                <a:lumMod val="85000"/>
              </a:schemeClr>
            </a:solidFill>
          </a:ln>
        </p:spPr>
      </p:pic>
    </p:spTree>
    <p:extLst>
      <p:ext uri="{BB962C8B-B14F-4D97-AF65-F5344CB8AC3E}">
        <p14:creationId xmlns:p14="http://schemas.microsoft.com/office/powerpoint/2010/main" val="8215616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6B4F5-759E-458C-A093-F9377678870C}"/>
              </a:ext>
            </a:extLst>
          </p:cNvPr>
          <p:cNvPicPr>
            <a:picLocks noChangeAspect="1"/>
          </p:cNvPicPr>
          <p:nvPr/>
        </p:nvPicPr>
        <p:blipFill>
          <a:blip r:embed="rId5"/>
          <a:stretch>
            <a:fillRect/>
          </a:stretch>
        </p:blipFill>
        <p:spPr>
          <a:xfrm>
            <a:off x="298151" y="1317352"/>
            <a:ext cx="5308077" cy="2772510"/>
          </a:xfrm>
          <a:prstGeom prst="rect">
            <a:avLst/>
          </a:prstGeom>
        </p:spPr>
      </p:pic>
      <p:graphicFrame>
        <p:nvGraphicFramePr>
          <p:cNvPr id="11" name="Object 10" hidden="1">
            <a:extLst>
              <a:ext uri="{FF2B5EF4-FFF2-40B4-BE49-F238E27FC236}">
                <a16:creationId xmlns:a16="http://schemas.microsoft.com/office/drawing/2014/main" id="{5EE085F5-6CB5-4C65-9800-27F032F50BBA}"/>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3" name="think-cell Slide" r:id="rId6" imgW="378" imgH="377" progId="TCLayout.ActiveDocument.1">
                  <p:embed/>
                </p:oleObj>
              </mc:Choice>
              <mc:Fallback>
                <p:oleObj name="think-cell Slide" r:id="rId6" imgW="378" imgH="377" progId="TCLayout.ActiveDocument.1">
                  <p:embed/>
                  <p:pic>
                    <p:nvPicPr>
                      <p:cNvPr id="11" name="Object 10" hidden="1">
                        <a:extLst>
                          <a:ext uri="{FF2B5EF4-FFF2-40B4-BE49-F238E27FC236}">
                            <a16:creationId xmlns:a16="http://schemas.microsoft.com/office/drawing/2014/main" id="{5EE085F5-6CB5-4C65-9800-27F032F50BB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C4EFFDE-BA5A-42F3-BB79-2DCCDE4ECEAE}"/>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3083" name="Title 3082">
            <a:extLst>
              <a:ext uri="{FF2B5EF4-FFF2-40B4-BE49-F238E27FC236}">
                <a16:creationId xmlns:a16="http://schemas.microsoft.com/office/drawing/2014/main" id="{604CAE07-D240-484B-84CC-41F1E3ECE89A}"/>
              </a:ext>
            </a:extLst>
          </p:cNvPr>
          <p:cNvSpPr>
            <a:spLocks noGrp="1"/>
          </p:cNvSpPr>
          <p:nvPr>
            <p:ph type="title"/>
          </p:nvPr>
        </p:nvSpPr>
        <p:spPr>
          <a:xfrm>
            <a:off x="1" y="222718"/>
            <a:ext cx="12192000" cy="646042"/>
          </a:xfrm>
        </p:spPr>
        <p:txBody>
          <a:bodyPr/>
          <a:lstStyle/>
          <a:p>
            <a:r>
              <a:rPr lang="en-GB" dirty="0"/>
              <a:t>Exa</a:t>
            </a:r>
            <a:r>
              <a:rPr lang="en-GB" dirty="0">
                <a:solidFill>
                  <a:schemeClr val="tx1"/>
                </a:solidFill>
              </a:rPr>
              <a:t>mple</a:t>
            </a:r>
            <a:r>
              <a:rPr lang="en-GB" dirty="0"/>
              <a:t> Double-Clicks:  </a:t>
            </a:r>
            <a:br>
              <a:rPr lang="en-GB" dirty="0"/>
            </a:br>
            <a:r>
              <a:rPr lang="en-GB" i="1" dirty="0"/>
              <a:t>What is it, how to use it, where to get it</a:t>
            </a:r>
          </a:p>
        </p:txBody>
      </p:sp>
      <p:sp>
        <p:nvSpPr>
          <p:cNvPr id="12" name="Slide Number Placeholder 11">
            <a:extLst>
              <a:ext uri="{FF2B5EF4-FFF2-40B4-BE49-F238E27FC236}">
                <a16:creationId xmlns:a16="http://schemas.microsoft.com/office/drawing/2014/main" id="{784E6A47-AF2B-48BF-A40E-B43E64B2343B}"/>
              </a:ext>
            </a:extLst>
          </p:cNvPr>
          <p:cNvSpPr>
            <a:spLocks noGrp="1"/>
          </p:cNvSpPr>
          <p:nvPr>
            <p:ph type="sldNum" sz="quarter" idx="12"/>
          </p:nvPr>
        </p:nvSpPr>
        <p:spPr/>
        <p:txBody>
          <a:bodyPr/>
          <a:lstStyle/>
          <a:p>
            <a:fld id="{6A4C1A4A-E5E6-4CC1-B72C-A20A4EB3E2D2}" type="slidenum">
              <a:rPr lang="en-US" smtClean="0">
                <a:solidFill>
                  <a:srgbClr val="505050"/>
                </a:solidFill>
              </a:rPr>
              <a:pPr/>
              <a:t>4</a:t>
            </a:fld>
            <a:endParaRPr lang="en-US" dirty="0">
              <a:solidFill>
                <a:srgbClr val="505050"/>
              </a:solidFill>
            </a:endParaRPr>
          </a:p>
        </p:txBody>
      </p:sp>
      <p:pic>
        <p:nvPicPr>
          <p:cNvPr id="2109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7894" y="2299840"/>
            <a:ext cx="5511721" cy="2938714"/>
          </a:xfrm>
          <a:prstGeom prst="rect">
            <a:avLst/>
          </a:prstGeom>
          <a:noFill/>
          <a:ln w="9525">
            <a:solidFill>
              <a:schemeClr val="bg1">
                <a:lumMod val="6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1094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5182" y="3643124"/>
            <a:ext cx="5488865" cy="2827696"/>
          </a:xfrm>
          <a:prstGeom prst="rect">
            <a:avLst/>
          </a:prstGeom>
          <a:noFill/>
          <a:ln w="9525">
            <a:solidFill>
              <a:schemeClr val="bg1">
                <a:lumMod val="6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3734382" y="2101026"/>
            <a:ext cx="76781" cy="90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5" name="Rectangle 14"/>
          <p:cNvSpPr/>
          <p:nvPr/>
        </p:nvSpPr>
        <p:spPr>
          <a:xfrm>
            <a:off x="4697767" y="2101026"/>
            <a:ext cx="76781" cy="90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7" name="Rectangle 16"/>
          <p:cNvSpPr/>
          <p:nvPr/>
        </p:nvSpPr>
        <p:spPr>
          <a:xfrm>
            <a:off x="4322801" y="4559643"/>
            <a:ext cx="832022" cy="313038"/>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8" name="Rectangle 17"/>
          <p:cNvSpPr/>
          <p:nvPr/>
        </p:nvSpPr>
        <p:spPr>
          <a:xfrm>
            <a:off x="7156980" y="6221042"/>
            <a:ext cx="832022" cy="313038"/>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9" name="Rectangle 18"/>
          <p:cNvSpPr/>
          <p:nvPr/>
        </p:nvSpPr>
        <p:spPr>
          <a:xfrm>
            <a:off x="549874" y="5958113"/>
            <a:ext cx="3184508" cy="512707"/>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tx1">
                    <a:lumMod val="50000"/>
                  </a:schemeClr>
                </a:solidFill>
              </a:rPr>
              <a:t>Active Hyperlink to actual source material </a:t>
            </a:r>
            <a:br>
              <a:rPr lang="en-US" sz="1200" dirty="0">
                <a:solidFill>
                  <a:schemeClr val="tx1">
                    <a:lumMod val="50000"/>
                  </a:schemeClr>
                </a:solidFill>
              </a:rPr>
            </a:br>
            <a:r>
              <a:rPr lang="en-US" sz="1200" dirty="0">
                <a:solidFill>
                  <a:schemeClr val="tx1">
                    <a:lumMod val="50000"/>
                  </a:schemeClr>
                </a:solidFill>
              </a:rPr>
              <a:t>(presentation, website, tool, etc.)</a:t>
            </a:r>
          </a:p>
        </p:txBody>
      </p:sp>
      <p:sp>
        <p:nvSpPr>
          <p:cNvPr id="16" name="Rectangle 15">
            <a:extLst>
              <a:ext uri="{FF2B5EF4-FFF2-40B4-BE49-F238E27FC236}">
                <a16:creationId xmlns:a16="http://schemas.microsoft.com/office/drawing/2014/main" id="{8883CAC6-FE89-48F2-A777-D4C0F196CFF2}"/>
              </a:ext>
            </a:extLst>
          </p:cNvPr>
          <p:cNvSpPr/>
          <p:nvPr/>
        </p:nvSpPr>
        <p:spPr>
          <a:xfrm>
            <a:off x="1225572" y="3643124"/>
            <a:ext cx="832022" cy="313038"/>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36003070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38BE7FE-F0FD-4439-8B17-C99E0ECD5E71}"/>
              </a:ext>
            </a:extLst>
          </p:cNvPr>
          <p:cNvGraphicFramePr>
            <a:graphicFrameLocks noChangeAspect="1"/>
          </p:cNvGraphicFramePr>
          <p:nvPr>
            <p:custDataLst>
              <p:tags r:id="rId2"/>
            </p:custDataLst>
            <p:extLst>
              <p:ext uri="{D42A27DB-BD31-4B8C-83A1-F6EECF244321}">
                <p14:modId xmlns:p14="http://schemas.microsoft.com/office/powerpoint/2010/main" val="3134768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1"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F38BE7FE-F0FD-4439-8B17-C99E0ECD5E7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68F866D-8B99-4730-BAE2-866E787230E7}"/>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Partner Technical Support</a:t>
            </a:r>
            <a:endParaRPr lang="en-US" dirty="0"/>
          </a:p>
        </p:txBody>
      </p:sp>
      <p:sp>
        <p:nvSpPr>
          <p:cNvPr id="5" name="Text Placeholder 4">
            <a:extLst>
              <a:ext uri="{FF2B5EF4-FFF2-40B4-BE49-F238E27FC236}">
                <a16:creationId xmlns:a16="http://schemas.microsoft.com/office/drawing/2014/main" id="{0FF12755-1A65-4A6C-BFF3-A1FA10D222AE}"/>
              </a:ext>
            </a:extLst>
          </p:cNvPr>
          <p:cNvSpPr>
            <a:spLocks noGrp="1"/>
          </p:cNvSpPr>
          <p:nvPr>
            <p:ph type="body" sz="quarter" idx="12"/>
          </p:nvPr>
        </p:nvSpPr>
        <p:spPr/>
        <p:txBody>
          <a:bodyPr/>
          <a:lstStyle/>
          <a:p>
            <a:r>
              <a:rPr lang="en-US"/>
              <a:t>Multiple technical support offers for different tiers of partners</a:t>
            </a:r>
            <a:endParaRPr lang="en-US" dirty="0"/>
          </a:p>
        </p:txBody>
      </p:sp>
      <p:sp>
        <p:nvSpPr>
          <p:cNvPr id="18" name="Slide Number Placeholder 17">
            <a:extLst>
              <a:ext uri="{FF2B5EF4-FFF2-40B4-BE49-F238E27FC236}">
                <a16:creationId xmlns:a16="http://schemas.microsoft.com/office/drawing/2014/main" id="{12247D52-FC5E-47CE-9AC0-8B6B451003DA}"/>
              </a:ext>
            </a:extLst>
          </p:cNvPr>
          <p:cNvSpPr>
            <a:spLocks noGrp="1"/>
          </p:cNvSpPr>
          <p:nvPr>
            <p:ph type="sldNum" sz="quarter" idx="4"/>
          </p:nvPr>
        </p:nvSpPr>
        <p:spPr/>
        <p:txBody>
          <a:bodyPr/>
          <a:lstStyle/>
          <a:p>
            <a:fld id="{FAADACFB-7C71-4E89-89D2-7BBA40B7BFA9}" type="slidenum">
              <a:rPr lang="en-US" smtClean="0"/>
              <a:pPr/>
              <a:t>40</a:t>
            </a:fld>
            <a:endParaRPr lang="en-US" dirty="0"/>
          </a:p>
        </p:txBody>
      </p:sp>
      <p:sp>
        <p:nvSpPr>
          <p:cNvPr id="15" name="Text Placeholder 14"/>
          <p:cNvSpPr>
            <a:spLocks noGrp="1"/>
          </p:cNvSpPr>
          <p:nvPr>
            <p:ph type="body" sz="quarter" idx="13"/>
          </p:nvPr>
        </p:nvSpPr>
        <p:spPr>
          <a:xfrm>
            <a:off x="227073" y="1419224"/>
            <a:ext cx="5594607" cy="5057775"/>
          </a:xfrm>
        </p:spPr>
        <p:txBody>
          <a:bodyPr/>
          <a:lstStyle/>
          <a:p>
            <a:pPr lvl="0"/>
            <a:r>
              <a:rPr lang="en-US" dirty="0"/>
              <a:t>What is it</a:t>
            </a:r>
          </a:p>
          <a:p>
            <a:pPr lvl="1"/>
            <a:r>
              <a:rPr lang="en-US" dirty="0"/>
              <a:t>A strong set of technical support offers for different partner tiers</a:t>
            </a:r>
          </a:p>
          <a:p>
            <a:pPr lvl="1"/>
            <a:r>
              <a:rPr lang="en-US" dirty="0"/>
              <a:t>Includes support tracking tools and ability to submit tickets on behalf of customers</a:t>
            </a:r>
          </a:p>
          <a:p>
            <a:pPr lvl="0"/>
            <a:r>
              <a:rPr lang="en-US" dirty="0"/>
              <a:t>When to use it</a:t>
            </a:r>
          </a:p>
          <a:p>
            <a:pPr lvl="1"/>
            <a:r>
              <a:rPr lang="en-US" dirty="0"/>
              <a:t>Leverage this for tricky customer situations, potential bugs and other issues</a:t>
            </a:r>
          </a:p>
          <a:p>
            <a:pPr lvl="0"/>
            <a:r>
              <a:rPr lang="en-US" dirty="0"/>
              <a:t>How to access</a:t>
            </a:r>
          </a:p>
          <a:p>
            <a:pPr lvl="1"/>
            <a:r>
              <a:rPr lang="en-US" dirty="0">
                <a:hlinkClick r:id="rId8"/>
              </a:rPr>
              <a:t>Technical Support</a:t>
            </a:r>
            <a:r>
              <a:rPr lang="en-US" dirty="0"/>
              <a:t> for Microsoft partners</a:t>
            </a:r>
          </a:p>
          <a:p>
            <a:pPr lvl="1"/>
            <a:r>
              <a:rPr lang="en-US" dirty="0">
                <a:hlinkClick r:id="rId9"/>
              </a:rPr>
              <a:t>Compare</a:t>
            </a:r>
            <a:r>
              <a:rPr lang="en-US" dirty="0"/>
              <a:t> partner support plans</a:t>
            </a:r>
          </a:p>
          <a:p>
            <a:pPr lvl="1"/>
            <a:r>
              <a:rPr lang="en-US" dirty="0"/>
              <a:t>Support </a:t>
            </a:r>
            <a:r>
              <a:rPr lang="en-US" dirty="0">
                <a:hlinkClick r:id="rId10"/>
              </a:rPr>
              <a:t>options</a:t>
            </a:r>
            <a:r>
              <a:rPr lang="en-US" dirty="0"/>
              <a:t> for Azure CSP partners</a:t>
            </a:r>
          </a:p>
          <a:p>
            <a:pPr lvl="1"/>
            <a:endParaRPr lang="en-US" dirty="0"/>
          </a:p>
        </p:txBody>
      </p:sp>
      <p:graphicFrame>
        <p:nvGraphicFramePr>
          <p:cNvPr id="14" name="Content Placeholder 4">
            <a:extLst>
              <a:ext uri="{FF2B5EF4-FFF2-40B4-BE49-F238E27FC236}">
                <a16:creationId xmlns:a16="http://schemas.microsoft.com/office/drawing/2014/main" id="{C2CDD64D-4BAE-4671-8852-147293681901}"/>
              </a:ext>
            </a:extLst>
          </p:cNvPr>
          <p:cNvGraphicFramePr>
            <a:graphicFrameLocks/>
          </p:cNvGraphicFramePr>
          <p:nvPr>
            <p:extLst>
              <p:ext uri="{D42A27DB-BD31-4B8C-83A1-F6EECF244321}">
                <p14:modId xmlns:p14="http://schemas.microsoft.com/office/powerpoint/2010/main" val="50176951"/>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8" name="Picture 7">
            <a:extLst>
              <a:ext uri="{FF2B5EF4-FFF2-40B4-BE49-F238E27FC236}">
                <a16:creationId xmlns:a16="http://schemas.microsoft.com/office/drawing/2014/main" id="{2EE1208C-96A1-4E45-8761-AC61419A2757}"/>
              </a:ext>
            </a:extLst>
          </p:cNvPr>
          <p:cNvPicPr>
            <a:picLocks noChangeAspect="1"/>
          </p:cNvPicPr>
          <p:nvPr/>
        </p:nvPicPr>
        <p:blipFill>
          <a:blip r:embed="rId11"/>
          <a:stretch>
            <a:fillRect/>
          </a:stretch>
        </p:blipFill>
        <p:spPr>
          <a:xfrm>
            <a:off x="6096000" y="1419224"/>
            <a:ext cx="5789613" cy="2070509"/>
          </a:xfrm>
          <a:prstGeom prst="rect">
            <a:avLst/>
          </a:prstGeom>
          <a:ln w="3175">
            <a:solidFill>
              <a:schemeClr val="bg1">
                <a:lumMod val="85000"/>
              </a:schemeClr>
            </a:solidFill>
          </a:ln>
        </p:spPr>
      </p:pic>
      <p:pic>
        <p:nvPicPr>
          <p:cNvPr id="7" name="Picture 6">
            <a:extLst>
              <a:ext uri="{FF2B5EF4-FFF2-40B4-BE49-F238E27FC236}">
                <a16:creationId xmlns:a16="http://schemas.microsoft.com/office/drawing/2014/main" id="{89221294-378E-4F23-AB7A-4BDEE7077401}"/>
              </a:ext>
            </a:extLst>
          </p:cNvPr>
          <p:cNvPicPr>
            <a:picLocks noChangeAspect="1"/>
          </p:cNvPicPr>
          <p:nvPr/>
        </p:nvPicPr>
        <p:blipFill>
          <a:blip r:embed="rId12"/>
          <a:stretch>
            <a:fillRect/>
          </a:stretch>
        </p:blipFill>
        <p:spPr>
          <a:xfrm>
            <a:off x="6096000" y="3575623"/>
            <a:ext cx="5789613" cy="2829901"/>
          </a:xfrm>
          <a:prstGeom prst="rect">
            <a:avLst/>
          </a:prstGeom>
          <a:ln w="3175">
            <a:solidFill>
              <a:schemeClr val="bg1">
                <a:lumMod val="85000"/>
              </a:schemeClr>
            </a:solidFill>
          </a:ln>
        </p:spPr>
      </p:pic>
    </p:spTree>
    <p:extLst>
      <p:ext uri="{BB962C8B-B14F-4D97-AF65-F5344CB8AC3E}">
        <p14:creationId xmlns:p14="http://schemas.microsoft.com/office/powerpoint/2010/main" val="4430482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38BE7FE-F0FD-4439-8B17-C99E0ECD5E71}"/>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5" name="think-cell Slide" r:id="rId6" imgW="378" imgH="377" progId="TCLayout.ActiveDocument.1">
                  <p:embed/>
                </p:oleObj>
              </mc:Choice>
              <mc:Fallback>
                <p:oleObj name="think-cell Slide" r:id="rId6" imgW="378" imgH="377" progId="TCLayout.ActiveDocument.1">
                  <p:embed/>
                  <p:pic>
                    <p:nvPicPr>
                      <p:cNvPr id="10" name="Object 9" hidden="1">
                        <a:extLst>
                          <a:ext uri="{FF2B5EF4-FFF2-40B4-BE49-F238E27FC236}">
                            <a16:creationId xmlns:a16="http://schemas.microsoft.com/office/drawing/2014/main" id="{F38BE7FE-F0FD-4439-8B17-C99E0ECD5E7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68F866D-8B99-4730-BAE2-866E787230E7}"/>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FastTrack for Azure</a:t>
            </a:r>
            <a:endParaRPr lang="en-US" dirty="0"/>
          </a:p>
        </p:txBody>
      </p:sp>
      <p:sp>
        <p:nvSpPr>
          <p:cNvPr id="5" name="Text Placeholder 4">
            <a:extLst>
              <a:ext uri="{FF2B5EF4-FFF2-40B4-BE49-F238E27FC236}">
                <a16:creationId xmlns:a16="http://schemas.microsoft.com/office/drawing/2014/main" id="{0FF12755-1A65-4A6C-BFF3-A1FA10D222AE}"/>
              </a:ext>
            </a:extLst>
          </p:cNvPr>
          <p:cNvSpPr>
            <a:spLocks noGrp="1"/>
          </p:cNvSpPr>
          <p:nvPr>
            <p:ph type="body" sz="quarter" idx="12"/>
          </p:nvPr>
        </p:nvSpPr>
        <p:spPr/>
        <p:txBody>
          <a:bodyPr/>
          <a:lstStyle/>
          <a:p>
            <a:r>
              <a:rPr lang="en-US" dirty="0"/>
              <a:t>Access to Microsoft engineers to drive Azure migration projects. Limited Geo availability</a:t>
            </a:r>
          </a:p>
        </p:txBody>
      </p:sp>
      <p:sp>
        <p:nvSpPr>
          <p:cNvPr id="18" name="Slide Number Placeholder 17">
            <a:extLst>
              <a:ext uri="{FF2B5EF4-FFF2-40B4-BE49-F238E27FC236}">
                <a16:creationId xmlns:a16="http://schemas.microsoft.com/office/drawing/2014/main" id="{12247D52-FC5E-47CE-9AC0-8B6B451003DA}"/>
              </a:ext>
            </a:extLst>
          </p:cNvPr>
          <p:cNvSpPr>
            <a:spLocks noGrp="1"/>
          </p:cNvSpPr>
          <p:nvPr>
            <p:ph type="sldNum" sz="quarter" idx="4"/>
          </p:nvPr>
        </p:nvSpPr>
        <p:spPr/>
        <p:txBody>
          <a:bodyPr/>
          <a:lstStyle/>
          <a:p>
            <a:fld id="{FAADACFB-7C71-4E89-89D2-7BBA40B7BFA9}" type="slidenum">
              <a:rPr lang="en-US" smtClean="0"/>
              <a:pPr/>
              <a:t>41</a:t>
            </a:fld>
            <a:endParaRPr lang="en-US" dirty="0"/>
          </a:p>
        </p:txBody>
      </p:sp>
      <p:sp>
        <p:nvSpPr>
          <p:cNvPr id="15" name="Text Placeholder 14"/>
          <p:cNvSpPr>
            <a:spLocks noGrp="1"/>
          </p:cNvSpPr>
          <p:nvPr>
            <p:ph type="body" sz="quarter" idx="13"/>
          </p:nvPr>
        </p:nvSpPr>
        <p:spPr>
          <a:xfrm>
            <a:off x="227073" y="1693544"/>
            <a:ext cx="5868927" cy="5057775"/>
          </a:xfrm>
        </p:spPr>
        <p:txBody>
          <a:bodyPr/>
          <a:lstStyle/>
          <a:p>
            <a:pPr lvl="0"/>
            <a:r>
              <a:rPr lang="en-US" dirty="0"/>
              <a:t>What it is</a:t>
            </a:r>
          </a:p>
          <a:p>
            <a:pPr lvl="1"/>
            <a:r>
              <a:rPr lang="en-US" dirty="0"/>
              <a:t>Partners can work hand-in-hand with Azure engineers to migrate customers to Azure.</a:t>
            </a:r>
          </a:p>
          <a:p>
            <a:pPr lvl="0"/>
            <a:r>
              <a:rPr lang="en-US" dirty="0"/>
              <a:t>When to use it</a:t>
            </a:r>
          </a:p>
          <a:p>
            <a:pPr lvl="1"/>
            <a:r>
              <a:rPr lang="en-US" dirty="0"/>
              <a:t>Currently available for eligible customers in US, Canada, UK, Western Europe, Australia and New Zealand (English only)</a:t>
            </a:r>
          </a:p>
          <a:p>
            <a:pPr lvl="1"/>
            <a:r>
              <a:rPr lang="en-US" dirty="0"/>
              <a:t>For customers planning to spend more than $5,000 per month, on supported Azure solutions (</a:t>
            </a:r>
            <a:r>
              <a:rPr lang="en-US" dirty="0">
                <a:hlinkClick r:id="rId8"/>
              </a:rPr>
              <a:t>see full eligibility requirements</a:t>
            </a:r>
            <a:r>
              <a:rPr lang="en-US" dirty="0"/>
              <a:t>)</a:t>
            </a:r>
          </a:p>
          <a:p>
            <a:pPr lvl="0"/>
            <a:r>
              <a:rPr lang="en-US" dirty="0"/>
              <a:t>How to access</a:t>
            </a:r>
          </a:p>
          <a:p>
            <a:pPr lvl="1"/>
            <a:r>
              <a:rPr lang="en-US" dirty="0"/>
              <a:t>Partners can nominate customers </a:t>
            </a:r>
            <a:r>
              <a:rPr lang="en-US" dirty="0">
                <a:hlinkClick r:id="rId9"/>
              </a:rPr>
              <a:t>here</a:t>
            </a:r>
            <a:r>
              <a:rPr lang="en-US" dirty="0"/>
              <a:t> (FastTrack for Partner resources)</a:t>
            </a:r>
          </a:p>
          <a:p>
            <a:pPr lvl="1"/>
            <a:r>
              <a:rPr lang="en-US" dirty="0">
                <a:hlinkClick r:id="rId8"/>
              </a:rPr>
              <a:t>FastTrack for Azure customer eligibility</a:t>
            </a:r>
            <a:endParaRPr lang="en-US" dirty="0"/>
          </a:p>
        </p:txBody>
      </p:sp>
      <p:graphicFrame>
        <p:nvGraphicFramePr>
          <p:cNvPr id="14" name="Content Placeholder 4">
            <a:extLst>
              <a:ext uri="{FF2B5EF4-FFF2-40B4-BE49-F238E27FC236}">
                <a16:creationId xmlns:a16="http://schemas.microsoft.com/office/drawing/2014/main" id="{C2CDD64D-4BAE-4671-8852-147293681901}"/>
              </a:ext>
            </a:extLst>
          </p:cNvPr>
          <p:cNvGraphicFramePr>
            <a:graphicFrameLocks/>
          </p:cNvGraphicFramePr>
          <p:nvPr>
            <p:extLst>
              <p:ext uri="{D42A27DB-BD31-4B8C-83A1-F6EECF244321}">
                <p14:modId xmlns:p14="http://schemas.microsoft.com/office/powerpoint/2010/main" val="3249773415"/>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bl>
          </a:graphicData>
        </a:graphic>
      </p:graphicFrame>
      <p:graphicFrame>
        <p:nvGraphicFramePr>
          <p:cNvPr id="7" name="Table 6">
            <a:extLst>
              <a:ext uri="{FF2B5EF4-FFF2-40B4-BE49-F238E27FC236}">
                <a16:creationId xmlns:a16="http://schemas.microsoft.com/office/drawing/2014/main" id="{CA63C779-C9FD-6544-90AB-42DBCFD205D3}"/>
              </a:ext>
            </a:extLst>
          </p:cNvPr>
          <p:cNvGraphicFramePr>
            <a:graphicFrameLocks noGrp="1"/>
          </p:cNvGraphicFramePr>
          <p:nvPr>
            <p:extLst>
              <p:ext uri="{D42A27DB-BD31-4B8C-83A1-F6EECF244321}">
                <p14:modId xmlns:p14="http://schemas.microsoft.com/office/powerpoint/2010/main" val="2235332652"/>
              </p:ext>
            </p:extLst>
          </p:nvPr>
        </p:nvGraphicFramePr>
        <p:xfrm>
          <a:off x="6287911" y="1693544"/>
          <a:ext cx="5603971" cy="3718560"/>
        </p:xfrm>
        <a:graphic>
          <a:graphicData uri="http://schemas.openxmlformats.org/drawingml/2006/table">
            <a:tbl>
              <a:tblPr>
                <a:tableStyleId>{93296810-A885-4BE3-A3E7-6D5BEEA58F35}</a:tableStyleId>
              </a:tblPr>
              <a:tblGrid>
                <a:gridCol w="1817511">
                  <a:extLst>
                    <a:ext uri="{9D8B030D-6E8A-4147-A177-3AD203B41FA5}">
                      <a16:colId xmlns:a16="http://schemas.microsoft.com/office/drawing/2014/main" val="1011787947"/>
                    </a:ext>
                  </a:extLst>
                </a:gridCol>
                <a:gridCol w="3786460">
                  <a:extLst>
                    <a:ext uri="{9D8B030D-6E8A-4147-A177-3AD203B41FA5}">
                      <a16:colId xmlns:a16="http://schemas.microsoft.com/office/drawing/2014/main" val="1902264564"/>
                    </a:ext>
                  </a:extLst>
                </a:gridCol>
              </a:tblGrid>
              <a:tr h="999634">
                <a:tc>
                  <a:txBody>
                    <a:bodyPr/>
                    <a:lstStyle/>
                    <a:p>
                      <a:r>
                        <a:rPr lang="en-US" sz="1600" b="1" dirty="0">
                          <a:solidFill>
                            <a:schemeClr val="tx2"/>
                          </a:solidFill>
                        </a:rPr>
                        <a:t>Solution Enablement</a:t>
                      </a:r>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400" b="0" i="0" kern="1200" dirty="0">
                          <a:solidFill>
                            <a:schemeClr val="dk1"/>
                          </a:solidFill>
                          <a:effectLst/>
                          <a:latin typeface="+mn-lt"/>
                          <a:ea typeface="+mn-ea"/>
                          <a:cs typeface="+mn-cs"/>
                        </a:rPr>
                        <a:t>Collaborate with Azure engineers to align on plan and approach to successfully build and deploy Azure solutions and expedite your customers’ onboarding.</a:t>
                      </a:r>
                      <a:endParaRPr lang="en-US" sz="1400" dirty="0"/>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1782454"/>
                  </a:ext>
                </a:extLst>
              </a:tr>
              <a:tr h="813656">
                <a:tc>
                  <a:txBody>
                    <a:bodyPr/>
                    <a:lstStyle/>
                    <a:p>
                      <a:r>
                        <a:rPr lang="en-US" sz="1600" b="1" dirty="0">
                          <a:solidFill>
                            <a:schemeClr val="tx2"/>
                          </a:solidFill>
                        </a:rPr>
                        <a:t>Technical Guidance</a:t>
                      </a:r>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400" b="0" i="0" kern="1200" dirty="0">
                          <a:solidFill>
                            <a:schemeClr val="dk1"/>
                          </a:solidFill>
                          <a:effectLst/>
                          <a:latin typeface="+mn-lt"/>
                          <a:ea typeface="+mn-ea"/>
                          <a:cs typeface="+mn-cs"/>
                        </a:rPr>
                        <a:t>Better understand technical principles and practices with direct access to Azure engineers throughout the engagement.</a:t>
                      </a:r>
                      <a:endParaRPr lang="en-US" sz="1400" dirty="0"/>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60726757"/>
                  </a:ext>
                </a:extLst>
              </a:tr>
              <a:tr h="627677">
                <a:tc>
                  <a:txBody>
                    <a:bodyPr/>
                    <a:lstStyle/>
                    <a:p>
                      <a:pPr marL="0" marR="0" lvl="0" indent="0" algn="l" defTabSz="1087896" rtl="0" eaLnBrk="1" fontAlgn="auto" latinLnBrk="0" hangingPunct="1">
                        <a:lnSpc>
                          <a:spcPct val="100000"/>
                        </a:lnSpc>
                        <a:spcBef>
                          <a:spcPts val="0"/>
                        </a:spcBef>
                        <a:spcAft>
                          <a:spcPts val="0"/>
                        </a:spcAft>
                        <a:buClrTx/>
                        <a:buSzTx/>
                        <a:buFontTx/>
                        <a:buNone/>
                        <a:tabLst/>
                        <a:defRPr/>
                      </a:pPr>
                      <a:r>
                        <a:rPr lang="en-US" sz="1600" b="1" i="0" kern="1200" dirty="0">
                          <a:solidFill>
                            <a:schemeClr val="tx2"/>
                          </a:solidFill>
                          <a:effectLst/>
                          <a:latin typeface="+mn-lt"/>
                          <a:ea typeface="+mn-ea"/>
                          <a:cs typeface="+mn-cs"/>
                        </a:rPr>
                        <a:t>Architecture design review</a:t>
                      </a:r>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400" b="0" i="0" kern="1200" dirty="0">
                          <a:solidFill>
                            <a:schemeClr val="dk1"/>
                          </a:solidFill>
                          <a:effectLst/>
                          <a:latin typeface="+mn-lt"/>
                          <a:ea typeface="+mn-ea"/>
                          <a:cs typeface="+mn-cs"/>
                        </a:rPr>
                        <a:t>Build or verify optimal, scalable solutions in architectural design review sessions with Azure engineers</a:t>
                      </a:r>
                      <a:endParaRPr lang="en-US" sz="1400" dirty="0"/>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1947439"/>
                  </a:ext>
                </a:extLst>
              </a:tr>
              <a:tr h="999634">
                <a:tc>
                  <a:txBody>
                    <a:bodyPr/>
                    <a:lstStyle/>
                    <a:p>
                      <a:pPr marL="0" marR="0" lvl="0" indent="0" algn="l" defTabSz="1087896" rtl="0" eaLnBrk="1" fontAlgn="auto" latinLnBrk="0" hangingPunct="1">
                        <a:lnSpc>
                          <a:spcPct val="100000"/>
                        </a:lnSpc>
                        <a:spcBef>
                          <a:spcPts val="0"/>
                        </a:spcBef>
                        <a:spcAft>
                          <a:spcPts val="0"/>
                        </a:spcAft>
                        <a:buClrTx/>
                        <a:buSzTx/>
                        <a:buFontTx/>
                        <a:buNone/>
                        <a:tabLst/>
                        <a:defRPr/>
                      </a:pPr>
                      <a:r>
                        <a:rPr lang="en-US" sz="1600" b="1" i="0" kern="1200" dirty="0">
                          <a:solidFill>
                            <a:schemeClr val="tx2"/>
                          </a:solidFill>
                          <a:effectLst/>
                          <a:latin typeface="+mn-lt"/>
                          <a:ea typeface="+mn-ea"/>
                          <a:cs typeface="+mn-cs"/>
                        </a:rPr>
                        <a:t>Engineering-led technical resources</a:t>
                      </a:r>
                      <a:endParaRPr lang="en-US" sz="1600" b="1" dirty="0">
                        <a:solidFill>
                          <a:schemeClr val="tx2"/>
                        </a:solidFill>
                      </a:endParaRPr>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400" b="0" i="0" kern="1200" dirty="0">
                          <a:solidFill>
                            <a:schemeClr val="dk1"/>
                          </a:solidFill>
                          <a:effectLst/>
                          <a:latin typeface="+mn-lt"/>
                          <a:ea typeface="+mn-ea"/>
                          <a:cs typeface="+mn-cs"/>
                        </a:rPr>
                        <a:t>Strengthen your awareness of all Azure solutions and FastTrack for Azure best practices to help your customers maximize the value of the cloud</a:t>
                      </a:r>
                      <a:endParaRPr lang="en-US" sz="1400" dirty="0"/>
                    </a:p>
                  </a:txBody>
                  <a:tcPr marT="91440" marB="914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8249623"/>
                  </a:ext>
                </a:extLst>
              </a:tr>
            </a:tbl>
          </a:graphicData>
        </a:graphic>
      </p:graphicFrame>
    </p:spTree>
    <p:extLst>
      <p:ext uri="{BB962C8B-B14F-4D97-AF65-F5344CB8AC3E}">
        <p14:creationId xmlns:p14="http://schemas.microsoft.com/office/powerpoint/2010/main" val="21923107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DDAFBA-842F-4087-9D15-3620BCDEA751}"/>
              </a:ext>
            </a:extLst>
          </p:cNvPr>
          <p:cNvGraphicFramePr>
            <a:graphicFrameLocks noChangeAspect="1"/>
          </p:cNvGraphicFramePr>
          <p:nvPr>
            <p:custDataLst>
              <p:tags r:id="rId2"/>
            </p:custDataLst>
            <p:extLst>
              <p:ext uri="{D42A27DB-BD31-4B8C-83A1-F6EECF244321}">
                <p14:modId xmlns:p14="http://schemas.microsoft.com/office/powerpoint/2010/main" val="2616572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9"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37DDAFBA-842F-4087-9D15-3620BCDEA7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A6F950-4E3D-4825-8940-BCCD0BB9F113}"/>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60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8" name="Title 7">
            <a:extLst>
              <a:ext uri="{FF2B5EF4-FFF2-40B4-BE49-F238E27FC236}">
                <a16:creationId xmlns:a16="http://schemas.microsoft.com/office/drawing/2014/main" id="{B0679AEE-26E5-44D4-BF56-D99C234A679C}"/>
              </a:ext>
            </a:extLst>
          </p:cNvPr>
          <p:cNvSpPr>
            <a:spLocks noGrp="1"/>
          </p:cNvSpPr>
          <p:nvPr>
            <p:ph type="title"/>
          </p:nvPr>
        </p:nvSpPr>
        <p:spPr/>
        <p:txBody>
          <a:bodyPr/>
          <a:lstStyle/>
          <a:p>
            <a:r>
              <a:rPr lang="en-US"/>
              <a:t>End of Box</a:t>
            </a:r>
            <a:endParaRPr lang="en-US" dirty="0"/>
          </a:p>
        </p:txBody>
      </p:sp>
    </p:spTree>
    <p:extLst>
      <p:ext uri="{BB962C8B-B14F-4D97-AF65-F5344CB8AC3E}">
        <p14:creationId xmlns:p14="http://schemas.microsoft.com/office/powerpoint/2010/main" val="14536622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D0B29-E7EB-514B-88E1-263C379AB533}"/>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B948C247-08C0-F440-B8B1-8C4CCBEF9C5B}"/>
              </a:ext>
            </a:extLst>
          </p:cNvPr>
          <p:cNvSpPr>
            <a:spLocks noGrp="1"/>
          </p:cNvSpPr>
          <p:nvPr>
            <p:ph type="body" sz="quarter" idx="14"/>
          </p:nvPr>
        </p:nvSpPr>
        <p:spPr/>
        <p:txBody>
          <a:bodyPr/>
          <a:lstStyle/>
          <a:p>
            <a:r>
              <a:rPr lang="en-US" dirty="0"/>
              <a:t>CSP Incentives and Offers</a:t>
            </a:r>
          </a:p>
          <a:p>
            <a:r>
              <a:rPr lang="en-US" dirty="0"/>
              <a:t>Single page summary for external reference (e.g. to use as a drop in for other decks)</a:t>
            </a:r>
          </a:p>
          <a:p>
            <a:r>
              <a:rPr lang="en-US" dirty="0"/>
              <a:t>Additional tools:</a:t>
            </a:r>
          </a:p>
          <a:p>
            <a:pPr marL="342900" indent="-342900">
              <a:buFont typeface="Arial" panose="020B0604020202020204" pitchFamily="34" charset="0"/>
              <a:buChar char="•"/>
            </a:pPr>
            <a:r>
              <a:rPr lang="en-US" dirty="0"/>
              <a:t>Service Map</a:t>
            </a:r>
          </a:p>
        </p:txBody>
      </p:sp>
    </p:spTree>
    <p:extLst>
      <p:ext uri="{BB962C8B-B14F-4D97-AF65-F5344CB8AC3E}">
        <p14:creationId xmlns:p14="http://schemas.microsoft.com/office/powerpoint/2010/main" val="6473271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F0EF-BD82-4428-A903-7FDBA36AFB9E}"/>
              </a:ext>
            </a:extLst>
          </p:cNvPr>
          <p:cNvSpPr>
            <a:spLocks noGrp="1"/>
          </p:cNvSpPr>
          <p:nvPr>
            <p:ph type="title"/>
          </p:nvPr>
        </p:nvSpPr>
        <p:spPr/>
        <p:txBody>
          <a:bodyPr/>
          <a:lstStyle/>
          <a:p>
            <a:r>
              <a:rPr lang="en-IN"/>
              <a:t>Azure CSP Partner Offers Overview</a:t>
            </a:r>
            <a:endParaRPr lang="en-IN" dirty="0"/>
          </a:p>
        </p:txBody>
      </p:sp>
      <p:sp>
        <p:nvSpPr>
          <p:cNvPr id="4" name="Text Placeholder 3">
            <a:extLst>
              <a:ext uri="{FF2B5EF4-FFF2-40B4-BE49-F238E27FC236}">
                <a16:creationId xmlns:a16="http://schemas.microsoft.com/office/drawing/2014/main" id="{FBA47B31-2C67-4341-B512-95A79A1E5626}"/>
              </a:ext>
            </a:extLst>
          </p:cNvPr>
          <p:cNvSpPr>
            <a:spLocks noGrp="1"/>
          </p:cNvSpPr>
          <p:nvPr>
            <p:ph type="body" sz="quarter" idx="12"/>
          </p:nvPr>
        </p:nvSpPr>
        <p:spPr/>
        <p:txBody>
          <a:bodyPr/>
          <a:lstStyle/>
          <a:p>
            <a:r>
              <a:rPr lang="en-US" dirty="0"/>
              <a:t>Synopsis of CSP offers</a:t>
            </a:r>
          </a:p>
        </p:txBody>
      </p:sp>
      <p:graphicFrame>
        <p:nvGraphicFramePr>
          <p:cNvPr id="30" name="Table 29">
            <a:extLst>
              <a:ext uri="{FF2B5EF4-FFF2-40B4-BE49-F238E27FC236}">
                <a16:creationId xmlns:a16="http://schemas.microsoft.com/office/drawing/2014/main" id="{5E73F59C-7DB5-457C-AE04-C5FFF08FC443}"/>
              </a:ext>
            </a:extLst>
          </p:cNvPr>
          <p:cNvGraphicFramePr>
            <a:graphicFrameLocks noGrp="1"/>
          </p:cNvGraphicFramePr>
          <p:nvPr>
            <p:extLst>
              <p:ext uri="{D42A27DB-BD31-4B8C-83A1-F6EECF244321}">
                <p14:modId xmlns:p14="http://schemas.microsoft.com/office/powerpoint/2010/main" val="2621135259"/>
              </p:ext>
            </p:extLst>
          </p:nvPr>
        </p:nvGraphicFramePr>
        <p:xfrm>
          <a:off x="300441" y="1420574"/>
          <a:ext cx="11585170" cy="4960731"/>
        </p:xfrm>
        <a:graphic>
          <a:graphicData uri="http://schemas.openxmlformats.org/drawingml/2006/table">
            <a:tbl>
              <a:tblPr bandRow="1">
                <a:tableStyleId>{2D5ABB26-0587-4C30-8999-92F81FD0307C}</a:tableStyleId>
              </a:tblPr>
              <a:tblGrid>
                <a:gridCol w="2812963">
                  <a:extLst>
                    <a:ext uri="{9D8B030D-6E8A-4147-A177-3AD203B41FA5}">
                      <a16:colId xmlns:a16="http://schemas.microsoft.com/office/drawing/2014/main" val="940201463"/>
                    </a:ext>
                  </a:extLst>
                </a:gridCol>
                <a:gridCol w="2924069">
                  <a:extLst>
                    <a:ext uri="{9D8B030D-6E8A-4147-A177-3AD203B41FA5}">
                      <a16:colId xmlns:a16="http://schemas.microsoft.com/office/drawing/2014/main" val="1946495904"/>
                    </a:ext>
                  </a:extLst>
                </a:gridCol>
                <a:gridCol w="2924069">
                  <a:extLst>
                    <a:ext uri="{9D8B030D-6E8A-4147-A177-3AD203B41FA5}">
                      <a16:colId xmlns:a16="http://schemas.microsoft.com/office/drawing/2014/main" val="2407332428"/>
                    </a:ext>
                  </a:extLst>
                </a:gridCol>
                <a:gridCol w="2924069">
                  <a:extLst>
                    <a:ext uri="{9D8B030D-6E8A-4147-A177-3AD203B41FA5}">
                      <a16:colId xmlns:a16="http://schemas.microsoft.com/office/drawing/2014/main" val="3447064849"/>
                    </a:ext>
                  </a:extLst>
                </a:gridCol>
              </a:tblGrid>
              <a:tr h="450480">
                <a:tc>
                  <a:txBody>
                    <a:bodyPr/>
                    <a:lstStyle/>
                    <a:p>
                      <a:pPr algn="l"/>
                      <a:r>
                        <a:rPr lang="en-US" sz="1800" b="0" dirty="0">
                          <a:solidFill>
                            <a:schemeClr val="tx2"/>
                          </a:solidFill>
                          <a:latin typeface="+mn-lt"/>
                          <a:cs typeface="Segoe UI Semibold" panose="020B0702040204020203" pitchFamily="34" charset="0"/>
                        </a:rPr>
                        <a:t>CSP Program Incentives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ctr"/>
                      <a:r>
                        <a:rPr lang="en-US" sz="1800" b="0" dirty="0">
                          <a:solidFill>
                            <a:schemeClr val="tx2"/>
                          </a:solidFill>
                          <a:latin typeface="+mn-lt"/>
                        </a:rPr>
                        <a:t>Direct Partners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800" b="0" dirty="0">
                          <a:solidFill>
                            <a:schemeClr val="tx2"/>
                          </a:solidFill>
                          <a:latin typeface="+mn-lt"/>
                        </a:rPr>
                        <a:t>Indirect Providers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800" b="0" dirty="0">
                          <a:solidFill>
                            <a:schemeClr val="tx2"/>
                          </a:solidFill>
                          <a:latin typeface="+mn-lt"/>
                        </a:rPr>
                        <a:t>Indirect Resellers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34366"/>
                  </a:ext>
                </a:extLst>
              </a:tr>
              <a:tr h="554314">
                <a:tc>
                  <a:txBody>
                    <a:bodyPr/>
                    <a:lstStyle/>
                    <a:p>
                      <a:pPr algn="l"/>
                      <a:r>
                        <a:rPr lang="en-US" sz="1400" b="1" dirty="0">
                          <a:solidFill>
                            <a:schemeClr val="accent4"/>
                          </a:solidFill>
                          <a:latin typeface="+mn-lt"/>
                        </a:rPr>
                        <a:t>MARGIN</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l"/>
                      <a:r>
                        <a:rPr lang="en-US" sz="1100" b="0" dirty="0">
                          <a:solidFill>
                            <a:schemeClr val="bg1"/>
                          </a:solidFill>
                          <a:latin typeface="+mn-lt"/>
                        </a:rPr>
                        <a:t>15% on Azure pay-as-you-go services</a:t>
                      </a:r>
                    </a:p>
                    <a:p>
                      <a:pPr algn="l"/>
                      <a:r>
                        <a:rPr lang="en-US" sz="1100" b="0" dirty="0">
                          <a:solidFill>
                            <a:schemeClr val="bg1"/>
                          </a:solidFill>
                          <a:latin typeface="+mn-lt"/>
                        </a:rPr>
                        <a:t>5% on Azure Reserved VM Instances (RI)</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pPr algn="l"/>
                      <a:r>
                        <a:rPr lang="en-US" sz="1100" b="0" dirty="0">
                          <a:solidFill>
                            <a:schemeClr val="bg1"/>
                          </a:solidFill>
                          <a:latin typeface="+mn-lt"/>
                        </a:rPr>
                        <a:t>15% on Azure pay-as-you-go services</a:t>
                      </a:r>
                    </a:p>
                    <a:p>
                      <a:pPr algn="l"/>
                      <a:r>
                        <a:rPr lang="en-US" sz="1100" b="0" dirty="0">
                          <a:solidFill>
                            <a:schemeClr val="bg1"/>
                          </a:solidFill>
                          <a:latin typeface="+mn-lt"/>
                        </a:rPr>
                        <a:t>5% on Azure Reserved VM Instances (RI)</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endParaRPr lang="en-US" sz="1100" dirty="0">
                        <a:solidFill>
                          <a:schemeClr val="bg1"/>
                        </a:solidFill>
                        <a:latin typeface="+mn-lt"/>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27884905"/>
                  </a:ext>
                </a:extLst>
              </a:tr>
              <a:tr h="675720">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400" b="1" dirty="0">
                          <a:solidFill>
                            <a:schemeClr val="accent4"/>
                          </a:solidFill>
                          <a:latin typeface="+mn-lt"/>
                        </a:rPr>
                        <a:t>GLOBAL INCENTIVES</a:t>
                      </a:r>
                      <a:r>
                        <a:rPr lang="en-US" sz="1400" b="0" baseline="30000" dirty="0">
                          <a:solidFill>
                            <a:schemeClr val="accent4"/>
                          </a:solidFill>
                          <a:latin typeface="+mn-lt"/>
                        </a:rPr>
                        <a:t>1</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8%</a:t>
                      </a:r>
                      <a:r>
                        <a:rPr lang="en-US" sz="1100" kern="1200" baseline="30000" dirty="0">
                          <a:solidFill>
                            <a:schemeClr val="bg1"/>
                          </a:solidFill>
                          <a:latin typeface="+mn-lt"/>
                          <a:ea typeface="+mn-ea"/>
                          <a:cs typeface="+mn-cs"/>
                        </a:rPr>
                        <a:t> </a:t>
                      </a:r>
                      <a:r>
                        <a:rPr lang="en-US" sz="1100" kern="1200" dirty="0">
                          <a:solidFill>
                            <a:schemeClr val="bg1"/>
                          </a:solidFill>
                          <a:latin typeface="+mn-lt"/>
                          <a:ea typeface="+mn-ea"/>
                          <a:cs typeface="+mn-cs"/>
                        </a:rPr>
                        <a:t>on </a:t>
                      </a:r>
                      <a:r>
                        <a:rPr lang="en-US" sz="1100" b="0" dirty="0">
                          <a:solidFill>
                            <a:schemeClr val="bg1"/>
                          </a:solidFill>
                          <a:latin typeface="+mn-lt"/>
                        </a:rPr>
                        <a:t>Azure PAYG consumption</a:t>
                      </a:r>
                    </a:p>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10% on </a:t>
                      </a:r>
                      <a:r>
                        <a:rPr lang="en-US" sz="1100" b="0" dirty="0">
                          <a:solidFill>
                            <a:schemeClr val="bg1"/>
                          </a:solidFill>
                          <a:latin typeface="+mn-lt"/>
                        </a:rPr>
                        <a:t>Azure RI consumption</a:t>
                      </a:r>
                    </a:p>
                    <a:p>
                      <a:pPr marL="0" marR="0" lvl="0" indent="0" algn="l" defTabSz="913841"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2% Customer Adds Accelerator</a:t>
                      </a:r>
                      <a:endParaRPr lang="en-US" sz="1100" kern="1200" dirty="0">
                        <a:solidFill>
                          <a:schemeClr val="bg1"/>
                        </a:solidFill>
                        <a:latin typeface="+mn-lt"/>
                        <a:ea typeface="+mn-ea"/>
                        <a:cs typeface="+mn-cs"/>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10% on </a:t>
                      </a:r>
                      <a:r>
                        <a:rPr lang="en-US" sz="1100" b="0" dirty="0">
                          <a:solidFill>
                            <a:schemeClr val="bg1"/>
                          </a:solidFill>
                          <a:latin typeface="+mn-lt"/>
                        </a:rPr>
                        <a:t>Azure PAYG consumption</a:t>
                      </a:r>
                    </a:p>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5% on </a:t>
                      </a:r>
                      <a:r>
                        <a:rPr lang="en-US" sz="1100" b="0" dirty="0">
                          <a:solidFill>
                            <a:schemeClr val="bg1"/>
                          </a:solidFill>
                          <a:latin typeface="+mn-lt"/>
                        </a:rPr>
                        <a:t>Azure RI consumption</a:t>
                      </a:r>
                      <a:endParaRPr lang="en-US" sz="1100" kern="1200" dirty="0">
                        <a:solidFill>
                          <a:schemeClr val="bg1"/>
                        </a:solidFill>
                        <a:latin typeface="+mn-lt"/>
                        <a:ea typeface="+mn-ea"/>
                        <a:cs typeface="+mn-cs"/>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8% on Azure</a:t>
                      </a:r>
                      <a:r>
                        <a:rPr lang="en-US" sz="1100" b="0" dirty="0">
                          <a:solidFill>
                            <a:schemeClr val="bg1"/>
                          </a:solidFill>
                          <a:latin typeface="+mn-lt"/>
                        </a:rPr>
                        <a:t> PAYG consumption</a:t>
                      </a:r>
                    </a:p>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10% on </a:t>
                      </a:r>
                      <a:r>
                        <a:rPr lang="en-US" sz="1100" b="0" dirty="0">
                          <a:solidFill>
                            <a:schemeClr val="bg1"/>
                          </a:solidFill>
                          <a:latin typeface="+mn-lt"/>
                        </a:rPr>
                        <a:t>Azure RI consumption</a:t>
                      </a:r>
                      <a:endParaRPr lang="en-US" sz="1100" kern="1200" dirty="0">
                        <a:solidFill>
                          <a:schemeClr val="bg1"/>
                        </a:solidFill>
                        <a:latin typeface="+mn-lt"/>
                        <a:ea typeface="+mn-ea"/>
                        <a:cs typeface="+mn-cs"/>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extLst>
                  <a:ext uri="{0D108BD9-81ED-4DB2-BD59-A6C34878D82A}">
                    <a16:rowId xmlns:a16="http://schemas.microsoft.com/office/drawing/2014/main" val="3218245369"/>
                  </a:ext>
                </a:extLst>
              </a:tr>
              <a:tr h="554314">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400" b="1" dirty="0">
                          <a:solidFill>
                            <a:schemeClr val="accent4"/>
                          </a:solidFill>
                          <a:latin typeface="+mn-lt"/>
                        </a:rPr>
                        <a:t>LOCAL ACCELERATORS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Up to 15%, varies by geo</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Up to 15%, varies by geo</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Up to 15%, varies by geo</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50"/>
                    </a:solidFill>
                  </a:tcPr>
                </a:tc>
                <a:extLst>
                  <a:ext uri="{0D108BD9-81ED-4DB2-BD59-A6C34878D82A}">
                    <a16:rowId xmlns:a16="http://schemas.microsoft.com/office/drawing/2014/main" val="806864733"/>
                  </a:ext>
                </a:extLst>
              </a:tr>
              <a:tr h="346447">
                <a:tc>
                  <a:txBody>
                    <a:bodyPr/>
                    <a:lstStyle/>
                    <a:p>
                      <a:pPr algn="l"/>
                      <a:endParaRPr lang="en-US" sz="100" b="1" dirty="0">
                        <a:solidFill>
                          <a:schemeClr val="accent4"/>
                        </a:solidFill>
                        <a:latin typeface="+mn-lt"/>
                      </a:endParaRPr>
                    </a:p>
                  </a:txBody>
                  <a:tcPr marL="137160" marR="137160" marT="91440" marB="91440" anchor="ctr">
                    <a:lnL w="762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gridSpan="3">
                  <a:txBody>
                    <a:bodyPr/>
                    <a:lstStyle/>
                    <a:p>
                      <a:pPr marL="0" marR="0" lvl="0" indent="0" algn="ctr" defTabSz="913841" rtl="0" eaLnBrk="1" fontAlgn="auto" latinLnBrk="0" hangingPunct="1">
                        <a:lnSpc>
                          <a:spcPct val="100000"/>
                        </a:lnSpc>
                        <a:spcBef>
                          <a:spcPts val="0"/>
                        </a:spcBef>
                        <a:spcAft>
                          <a:spcPts val="0"/>
                        </a:spcAft>
                        <a:buClrTx/>
                        <a:buSzTx/>
                        <a:buFontTx/>
                        <a:buNone/>
                        <a:tabLst/>
                        <a:defRPr/>
                      </a:pPr>
                      <a:endParaRPr lang="en-US" sz="100" b="0" kern="1200" dirty="0">
                        <a:solidFill>
                          <a:schemeClr val="tx2"/>
                        </a:solidFill>
                        <a:latin typeface="+mn-lt"/>
                        <a:ea typeface="+mn-ea"/>
                        <a:cs typeface="+mn-cs"/>
                      </a:endParaRPr>
                    </a:p>
                  </a:txBody>
                  <a:tcPr marL="137160" marR="137160" marT="91440" marB="91440" anchor="ctr">
                    <a:lnL w="5715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0971489"/>
                  </a:ext>
                </a:extLst>
              </a:tr>
              <a:tr h="450480">
                <a:tc>
                  <a:txBody>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Segoe UI Semibold" panose="020B0702040204020203" pitchFamily="34" charset="0"/>
                        </a:rPr>
                        <a:t>CSP Additional Offers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gridSpan="3">
                  <a:txBody>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Available to all CSP partner tiers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1100" b="1" dirty="0">
                        <a:solidFill>
                          <a:schemeClr val="bg1"/>
                        </a:solidFill>
                      </a:endParaRPr>
                    </a:p>
                  </a:txBody>
                  <a:tcPr marL="137160" marR="137160"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noFill/>
                  </a:tcPr>
                </a:tc>
                <a:tc hMerge="1">
                  <a:txBody>
                    <a:bodyPr/>
                    <a:lstStyle/>
                    <a:p>
                      <a:endParaRPr lang="en-US" sz="1100" dirty="0">
                        <a:solidFill>
                          <a:schemeClr val="bg1"/>
                        </a:solidFill>
                      </a:endParaRPr>
                    </a:p>
                  </a:txBody>
                  <a:tcPr marL="137160" marR="137160"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1143843"/>
                  </a:ext>
                </a:extLst>
              </a:tr>
              <a:tr h="554314">
                <a:tc>
                  <a:txBody>
                    <a:bodyPr/>
                    <a:lstStyle/>
                    <a:p>
                      <a:pPr algn="l"/>
                      <a:r>
                        <a:rPr lang="en-US" sz="1400" b="1" dirty="0">
                          <a:solidFill>
                            <a:schemeClr val="accent4"/>
                          </a:solidFill>
                          <a:latin typeface="+mn-lt"/>
                        </a:rPr>
                        <a:t>CUSTOMER OFFERS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b="1" dirty="0">
                          <a:solidFill>
                            <a:schemeClr val="bg1"/>
                          </a:solidFill>
                          <a:latin typeface="+mn-lt"/>
                        </a:rPr>
                        <a:t>Azure Hybrid Benefit </a:t>
                      </a:r>
                    </a:p>
                    <a:p>
                      <a:r>
                        <a:rPr lang="en-US" sz="1100" b="0" dirty="0">
                          <a:solidFill>
                            <a:schemeClr val="bg1"/>
                          </a:solidFill>
                          <a:latin typeface="+mn-lt"/>
                        </a:rPr>
                        <a:t>for Windows Server &amp; SQL Server</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8D7"/>
                    </a:solidFill>
                  </a:tcPr>
                </a:tc>
                <a:tc>
                  <a:txBody>
                    <a:bodyPr/>
                    <a:lstStyle/>
                    <a:p>
                      <a:r>
                        <a:rPr lang="en-US" sz="1100" b="1" dirty="0">
                          <a:solidFill>
                            <a:schemeClr val="bg1"/>
                          </a:solidFill>
                          <a:latin typeface="+mn-lt"/>
                        </a:rPr>
                        <a:t>Azure Reserved VM Instances (RI)</a:t>
                      </a:r>
                    </a:p>
                    <a:p>
                      <a:pPr marL="0" marR="0" lvl="0" indent="0" algn="l" defTabSz="913841"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n-lt"/>
                        </a:rPr>
                        <a:t>Up to 72% cost savings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8D7"/>
                    </a:solidFill>
                  </a:tcPr>
                </a:tc>
                <a:tc>
                  <a:txBody>
                    <a:bodyPr/>
                    <a:lstStyle/>
                    <a:p>
                      <a:r>
                        <a:rPr lang="en-US" sz="1100" b="1" dirty="0">
                          <a:solidFill>
                            <a:schemeClr val="bg1"/>
                          </a:solidFill>
                          <a:latin typeface="+mn-lt"/>
                        </a:rPr>
                        <a:t>Azure Access CSP POC Credits</a:t>
                      </a:r>
                    </a:p>
                    <a:p>
                      <a:r>
                        <a:rPr lang="en-US" sz="1100" dirty="0">
                          <a:solidFill>
                            <a:schemeClr val="bg1"/>
                          </a:solidFill>
                          <a:latin typeface="+mn-lt"/>
                        </a:rPr>
                        <a:t>Starting at $3,000</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8D7"/>
                    </a:solidFill>
                  </a:tcPr>
                </a:tc>
                <a:extLst>
                  <a:ext uri="{0D108BD9-81ED-4DB2-BD59-A6C34878D82A}">
                    <a16:rowId xmlns:a16="http://schemas.microsoft.com/office/drawing/2014/main" val="1022644322"/>
                  </a:ext>
                </a:extLst>
              </a:tr>
              <a:tr h="796828">
                <a:tc>
                  <a:txBody>
                    <a:bodyPr/>
                    <a:lstStyle/>
                    <a:p>
                      <a:pPr algn="l"/>
                      <a:r>
                        <a:rPr lang="en-US" sz="1400" b="1" dirty="0">
                          <a:solidFill>
                            <a:schemeClr val="accent4"/>
                          </a:solidFill>
                          <a:latin typeface="+mn-lt"/>
                        </a:rPr>
                        <a:t>CONSUMPTION-BASED MIGRATION ACCELERATORS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b="1" dirty="0">
                          <a:solidFill>
                            <a:schemeClr val="bg1"/>
                          </a:solidFill>
                          <a:latin typeface="+mn-lt"/>
                        </a:rPr>
                        <a:t>Large Customer Migration Accelerator (LCMA)</a:t>
                      </a:r>
                    </a:p>
                    <a:p>
                      <a:r>
                        <a:rPr lang="en-US" sz="1100" dirty="0">
                          <a:solidFill>
                            <a:schemeClr val="bg1"/>
                          </a:solidFill>
                          <a:latin typeface="+mn-lt"/>
                        </a:rPr>
                        <a:t>Up to 30% incentive</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8D7"/>
                    </a:solidFill>
                  </a:tcPr>
                </a:tc>
                <a:tc>
                  <a:txBody>
                    <a:bodyPr/>
                    <a:lstStyle/>
                    <a:p>
                      <a:r>
                        <a:rPr lang="en-US" sz="1100" b="1" dirty="0">
                          <a:solidFill>
                            <a:schemeClr val="bg1"/>
                          </a:solidFill>
                          <a:latin typeface="+mn-lt"/>
                        </a:rPr>
                        <a:t>Datacenter Migration Program </a:t>
                      </a:r>
                    </a:p>
                    <a:p>
                      <a:r>
                        <a:rPr lang="en-US" sz="1100" b="1" dirty="0">
                          <a:solidFill>
                            <a:schemeClr val="bg1"/>
                          </a:solidFill>
                          <a:latin typeface="+mn-lt"/>
                        </a:rPr>
                        <a:t>(DCM)</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8D7"/>
                    </a:solidFill>
                  </a:tcPr>
                </a:tc>
                <a:tc>
                  <a:txBody>
                    <a:bodyPr/>
                    <a:lstStyle/>
                    <a:p>
                      <a:endParaRPr lang="en-US" sz="1100" dirty="0">
                        <a:solidFill>
                          <a:schemeClr val="bg1"/>
                        </a:solidFill>
                        <a:latin typeface="+mn-lt"/>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22873786"/>
                  </a:ext>
                </a:extLst>
              </a:tr>
              <a:tr h="554314">
                <a:tc>
                  <a:txBody>
                    <a:bodyPr/>
                    <a:lstStyle/>
                    <a:p>
                      <a:pPr algn="l"/>
                      <a:r>
                        <a:rPr lang="en-US" sz="1400" b="1" dirty="0">
                          <a:solidFill>
                            <a:schemeClr val="accent4"/>
                          </a:solidFill>
                          <a:latin typeface="+mn-lt"/>
                        </a:rPr>
                        <a:t>RESOURCES &amp; TOOLS</a:t>
                      </a: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b="1" dirty="0">
                          <a:solidFill>
                            <a:schemeClr val="bg1"/>
                          </a:solidFill>
                          <a:latin typeface="+mn-lt"/>
                        </a:rPr>
                        <a:t>Azure Cost Management </a:t>
                      </a:r>
                    </a:p>
                    <a:p>
                      <a:r>
                        <a:rPr lang="en-US" sz="1100" dirty="0">
                          <a:solidFill>
                            <a:schemeClr val="bg1"/>
                          </a:solidFill>
                          <a:latin typeface="+mn-lt"/>
                        </a:rPr>
                        <a:t>by </a:t>
                      </a:r>
                      <a:r>
                        <a:rPr lang="en-US" sz="1100" dirty="0" err="1">
                          <a:solidFill>
                            <a:schemeClr val="bg1"/>
                          </a:solidFill>
                          <a:latin typeface="+mn-lt"/>
                        </a:rPr>
                        <a:t>Cloudyn</a:t>
                      </a:r>
                      <a:endParaRPr lang="en-US" sz="1100" dirty="0">
                        <a:solidFill>
                          <a:schemeClr val="bg1"/>
                        </a:solidFill>
                        <a:latin typeface="+mn-lt"/>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endParaRPr lang="en-US" sz="1100" dirty="0">
                        <a:solidFill>
                          <a:schemeClr val="bg1"/>
                        </a:solidFill>
                        <a:latin typeface="+mn-lt"/>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en-US" sz="1100" b="0" dirty="0">
                        <a:solidFill>
                          <a:schemeClr val="bg1"/>
                        </a:solidFill>
                        <a:latin typeface="+mn-lt"/>
                      </a:endParaRPr>
                    </a:p>
                  </a:txBody>
                  <a:tcPr marL="137160" marR="13716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83590072"/>
                  </a:ext>
                </a:extLst>
              </a:tr>
            </a:tbl>
          </a:graphicData>
        </a:graphic>
      </p:graphicFrame>
      <p:sp>
        <p:nvSpPr>
          <p:cNvPr id="7" name="TextBox 51">
            <a:extLst>
              <a:ext uri="{FF2B5EF4-FFF2-40B4-BE49-F238E27FC236}">
                <a16:creationId xmlns:a16="http://schemas.microsoft.com/office/drawing/2014/main" id="{A84CC818-14D3-4AAD-AE97-C599656E619E}"/>
              </a:ext>
            </a:extLst>
          </p:cNvPr>
          <p:cNvSpPr txBox="1"/>
          <p:nvPr/>
        </p:nvSpPr>
        <p:spPr>
          <a:xfrm>
            <a:off x="8424546" y="226408"/>
            <a:ext cx="186054" cy="186054"/>
          </a:xfrm>
          <a:prstGeom prst="rect">
            <a:avLst/>
          </a:prstGeom>
          <a:solidFill>
            <a:schemeClr val="bg2"/>
          </a:solidFill>
        </p:spPr>
        <p:txBody>
          <a:bodyPr wrap="none" lIns="27432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ea typeface="+mn-ea"/>
                <a:cs typeface="+mn-cs"/>
              </a:rPr>
              <a:t>FY19</a:t>
            </a:r>
          </a:p>
        </p:txBody>
      </p:sp>
      <p:sp>
        <p:nvSpPr>
          <p:cNvPr id="8" name="TextBox 52">
            <a:extLst>
              <a:ext uri="{FF2B5EF4-FFF2-40B4-BE49-F238E27FC236}">
                <a16:creationId xmlns:a16="http://schemas.microsoft.com/office/drawing/2014/main" id="{02965968-A2C9-4BF6-B100-596669293379}"/>
              </a:ext>
            </a:extLst>
          </p:cNvPr>
          <p:cNvSpPr txBox="1"/>
          <p:nvPr/>
        </p:nvSpPr>
        <p:spPr>
          <a:xfrm>
            <a:off x="8424546" y="544346"/>
            <a:ext cx="186054" cy="186054"/>
          </a:xfrm>
          <a:prstGeom prst="rect">
            <a:avLst/>
          </a:prstGeom>
          <a:solidFill>
            <a:schemeClr val="tx2"/>
          </a:solidFill>
        </p:spPr>
        <p:txBody>
          <a:bodyPr wrap="none" lIns="27432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ea typeface="+mn-ea"/>
                <a:cs typeface="+mn-cs"/>
              </a:rPr>
              <a:t>Multi-year</a:t>
            </a:r>
            <a:endParaRPr kumimoji="0" lang="en-US" sz="1200" b="0" i="1" u="none" strike="noStrike" kern="1200" cap="none" spc="0" normalizeH="0" baseline="0" noProof="0" dirty="0">
              <a:ln>
                <a:noFill/>
              </a:ln>
              <a:effectLst/>
              <a:uLnTx/>
              <a:uFillTx/>
              <a:ea typeface="+mn-ea"/>
              <a:cs typeface="+mn-cs"/>
            </a:endParaRPr>
          </a:p>
        </p:txBody>
      </p:sp>
      <p:sp>
        <p:nvSpPr>
          <p:cNvPr id="15" name="Rectangle 14">
            <a:extLst>
              <a:ext uri="{FF2B5EF4-FFF2-40B4-BE49-F238E27FC236}">
                <a16:creationId xmlns:a16="http://schemas.microsoft.com/office/drawing/2014/main" id="{CAF5DEE5-AC69-4A94-81EE-BF602AF309D1}"/>
              </a:ext>
            </a:extLst>
          </p:cNvPr>
          <p:cNvSpPr/>
          <p:nvPr/>
        </p:nvSpPr>
        <p:spPr bwMode="auto">
          <a:xfrm>
            <a:off x="312196" y="6395777"/>
            <a:ext cx="11561662" cy="309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ea typeface="+mn-ea"/>
                <a:cs typeface="+mn-cs"/>
              </a:rPr>
              <a:t>Each incentive has its own definitions, eligibility criteria and terms &amp; conditions. Learn more at </a:t>
            </a:r>
            <a:r>
              <a:rPr kumimoji="0" lang="en-US" sz="1400" b="0" i="0" u="none" strike="noStrike" kern="1200" cap="none" spc="0" normalizeH="0" baseline="0" noProof="0" dirty="0">
                <a:ln>
                  <a:noFill/>
                </a:ln>
                <a:solidFill>
                  <a:srgbClr val="505050"/>
                </a:solidFill>
                <a:effectLst/>
                <a:uLnTx/>
                <a:uFillTx/>
                <a:ea typeface="+mn-ea"/>
                <a:cs typeface="+mn-cs"/>
                <a:hlinkClick r:id="rId3"/>
              </a:rPr>
              <a:t>aka.ms/</a:t>
            </a:r>
            <a:r>
              <a:rPr kumimoji="0" lang="en-US" sz="1400" b="0" i="0" u="none" strike="noStrike" kern="1200" cap="none" spc="0" normalizeH="0" baseline="0" noProof="0" dirty="0" err="1">
                <a:ln>
                  <a:noFill/>
                </a:ln>
                <a:solidFill>
                  <a:srgbClr val="505050"/>
                </a:solidFill>
                <a:effectLst/>
                <a:uLnTx/>
                <a:uFillTx/>
                <a:ea typeface="+mn-ea"/>
                <a:cs typeface="+mn-cs"/>
                <a:hlinkClick r:id="rId3"/>
              </a:rPr>
              <a:t>partnerincentives</a:t>
            </a:r>
            <a:endParaRPr kumimoji="0" lang="en-US" sz="1400" b="0" i="0" u="none" strike="noStrike" kern="1200" cap="none" spc="0" normalizeH="0" baseline="0" noProof="0" dirty="0">
              <a:ln>
                <a:noFill/>
              </a:ln>
              <a:solidFill>
                <a:srgbClr val="505050"/>
              </a:solidFill>
              <a:effectLst/>
              <a:uLnTx/>
              <a:uFillTx/>
              <a:ea typeface="+mn-ea"/>
              <a:cs typeface="+mn-cs"/>
            </a:endParaRPr>
          </a:p>
        </p:txBody>
      </p:sp>
      <p:grpSp>
        <p:nvGrpSpPr>
          <p:cNvPr id="16" name="Group 15">
            <a:extLst>
              <a:ext uri="{FF2B5EF4-FFF2-40B4-BE49-F238E27FC236}">
                <a16:creationId xmlns:a16="http://schemas.microsoft.com/office/drawing/2014/main" id="{312847B3-CB12-47D5-926B-49C37A2BA789}"/>
              </a:ext>
            </a:extLst>
          </p:cNvPr>
          <p:cNvGrpSpPr/>
          <p:nvPr/>
        </p:nvGrpSpPr>
        <p:grpSpPr>
          <a:xfrm>
            <a:off x="387510" y="6426256"/>
            <a:ext cx="242104" cy="248864"/>
            <a:chOff x="6093334" y="5979352"/>
            <a:chExt cx="266867" cy="274320"/>
          </a:xfrm>
          <a:solidFill>
            <a:schemeClr val="bg1"/>
          </a:solidFill>
        </p:grpSpPr>
        <p:sp>
          <p:nvSpPr>
            <p:cNvPr id="17" name="Freeform: Shape 16">
              <a:extLst>
                <a:ext uri="{FF2B5EF4-FFF2-40B4-BE49-F238E27FC236}">
                  <a16:creationId xmlns:a16="http://schemas.microsoft.com/office/drawing/2014/main" id="{C236324E-9D84-4610-961B-C7A499924852}"/>
                </a:ext>
              </a:extLst>
            </p:cNvPr>
            <p:cNvSpPr/>
            <p:nvPr/>
          </p:nvSpPr>
          <p:spPr bwMode="auto">
            <a:xfrm>
              <a:off x="6093334" y="5979352"/>
              <a:ext cx="175511" cy="274320"/>
            </a:xfrm>
            <a:custGeom>
              <a:avLst/>
              <a:gdLst>
                <a:gd name="connsiteX0" fmla="*/ 0 w 175511"/>
                <a:gd name="connsiteY0" fmla="*/ 0 h 274320"/>
                <a:gd name="connsiteX1" fmla="*/ 82259 w 175511"/>
                <a:gd name="connsiteY1" fmla="*/ 0 h 274320"/>
                <a:gd name="connsiteX2" fmla="*/ 175511 w 175511"/>
                <a:gd name="connsiteY2" fmla="*/ 137160 h 274320"/>
                <a:gd name="connsiteX3" fmla="*/ 82259 w 175511"/>
                <a:gd name="connsiteY3" fmla="*/ 274320 h 274320"/>
                <a:gd name="connsiteX4" fmla="*/ 0 w 175511"/>
                <a:gd name="connsiteY4" fmla="*/ 274320 h 274320"/>
                <a:gd name="connsiteX5" fmla="*/ 93252 w 175511"/>
                <a:gd name="connsiteY5" fmla="*/ 137160 h 274320"/>
                <a:gd name="connsiteX6" fmla="*/ 0 w 175511"/>
                <a:gd name="connsiteY6"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511" h="274320">
                  <a:moveTo>
                    <a:pt x="0" y="0"/>
                  </a:moveTo>
                  <a:lnTo>
                    <a:pt x="82259" y="0"/>
                  </a:lnTo>
                  <a:lnTo>
                    <a:pt x="175511" y="137160"/>
                  </a:lnTo>
                  <a:lnTo>
                    <a:pt x="82259" y="274320"/>
                  </a:lnTo>
                  <a:lnTo>
                    <a:pt x="0" y="274320"/>
                  </a:lnTo>
                  <a:lnTo>
                    <a:pt x="93252" y="137160"/>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D4732D82-69EF-4213-A68B-569F7C7FDB3A}"/>
                </a:ext>
              </a:extLst>
            </p:cNvPr>
            <p:cNvSpPr/>
            <p:nvPr/>
          </p:nvSpPr>
          <p:spPr bwMode="auto">
            <a:xfrm>
              <a:off x="6211098" y="5999990"/>
              <a:ext cx="149103" cy="233044"/>
            </a:xfrm>
            <a:custGeom>
              <a:avLst/>
              <a:gdLst>
                <a:gd name="connsiteX0" fmla="*/ 0 w 149103"/>
                <a:gd name="connsiteY0" fmla="*/ 0 h 233044"/>
                <a:gd name="connsiteX1" fmla="*/ 69881 w 149103"/>
                <a:gd name="connsiteY1" fmla="*/ 0 h 233044"/>
                <a:gd name="connsiteX2" fmla="*/ 149103 w 149103"/>
                <a:gd name="connsiteY2" fmla="*/ 116522 h 233044"/>
                <a:gd name="connsiteX3" fmla="*/ 69881 w 149103"/>
                <a:gd name="connsiteY3" fmla="*/ 233044 h 233044"/>
                <a:gd name="connsiteX4" fmla="*/ 0 w 149103"/>
                <a:gd name="connsiteY4" fmla="*/ 233044 h 233044"/>
                <a:gd name="connsiteX5" fmla="*/ 79222 w 149103"/>
                <a:gd name="connsiteY5" fmla="*/ 116522 h 233044"/>
                <a:gd name="connsiteX6" fmla="*/ 0 w 149103"/>
                <a:gd name="connsiteY6" fmla="*/ 0 h 23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03" h="233044">
                  <a:moveTo>
                    <a:pt x="0" y="0"/>
                  </a:moveTo>
                  <a:lnTo>
                    <a:pt x="69881" y="0"/>
                  </a:lnTo>
                  <a:lnTo>
                    <a:pt x="149103" y="116522"/>
                  </a:lnTo>
                  <a:lnTo>
                    <a:pt x="69881" y="233044"/>
                  </a:lnTo>
                  <a:lnTo>
                    <a:pt x="0" y="233044"/>
                  </a:lnTo>
                  <a:lnTo>
                    <a:pt x="79222" y="116522"/>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Box 2">
            <a:extLst>
              <a:ext uri="{FF2B5EF4-FFF2-40B4-BE49-F238E27FC236}">
                <a16:creationId xmlns:a16="http://schemas.microsoft.com/office/drawing/2014/main" id="{D945580A-600A-4FC8-BCD2-DE73DE727B3D}"/>
              </a:ext>
            </a:extLst>
          </p:cNvPr>
          <p:cNvSpPr txBox="1"/>
          <p:nvPr/>
        </p:nvSpPr>
        <p:spPr>
          <a:xfrm>
            <a:off x="300441" y="3803538"/>
            <a:ext cx="8115524"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dirty="0">
                <a:ln>
                  <a:noFill/>
                </a:ln>
                <a:effectLst/>
                <a:uLnTx/>
                <a:uFillTx/>
                <a:ea typeface="+mn-ea"/>
                <a:cs typeface="+mn-cs"/>
              </a:rPr>
              <a:t>1 </a:t>
            </a:r>
            <a:r>
              <a:rPr kumimoji="0" lang="en-US" sz="1000" b="0" i="0" u="none" strike="noStrike" kern="1200" cap="none" spc="0" normalizeH="0" baseline="0" noProof="0" dirty="0">
                <a:ln>
                  <a:noFill/>
                </a:ln>
                <a:effectLst/>
                <a:uLnTx/>
                <a:uFillTx/>
                <a:ea typeface="+mn-ea"/>
                <a:cs typeface="+mn-cs"/>
              </a:rPr>
              <a:t>Partners must meet CSP program requirements to be eligible. For CSP Indirect Providers, global incentives are paid 60% rebate and 40% co-op. </a:t>
            </a:r>
          </a:p>
        </p:txBody>
      </p:sp>
      <p:graphicFrame>
        <p:nvGraphicFramePr>
          <p:cNvPr id="13" name="Content Placeholder 4">
            <a:extLst>
              <a:ext uri="{FF2B5EF4-FFF2-40B4-BE49-F238E27FC236}">
                <a16:creationId xmlns:a16="http://schemas.microsoft.com/office/drawing/2014/main" id="{FCC71D6D-8C4F-4A7D-963B-1CF7A954F5B2}"/>
              </a:ext>
            </a:extLst>
          </p:cNvPr>
          <p:cNvGraphicFramePr>
            <a:graphicFrameLocks/>
          </p:cNvGraphicFramePr>
          <p:nvPr>
            <p:extLst>
              <p:ext uri="{D42A27DB-BD31-4B8C-83A1-F6EECF244321}">
                <p14:modId xmlns:p14="http://schemas.microsoft.com/office/powerpoint/2010/main" val="2230453933"/>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28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8015DB0-16CC-455E-B66B-3C7456A9DDD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3" name="think-cell Slide" r:id="rId5" imgW="378" imgH="377" progId="TCLayout.ActiveDocument.1">
                  <p:embed/>
                </p:oleObj>
              </mc:Choice>
              <mc:Fallback>
                <p:oleObj name="think-cell Slide" r:id="rId5" imgW="378" imgH="377" progId="TCLayout.ActiveDocument.1">
                  <p:embed/>
                  <p:pic>
                    <p:nvPicPr>
                      <p:cNvPr id="10" name="Object 9" hidden="1">
                        <a:extLst>
                          <a:ext uri="{FF2B5EF4-FFF2-40B4-BE49-F238E27FC236}">
                            <a16:creationId xmlns:a16="http://schemas.microsoft.com/office/drawing/2014/main" id="{38015DB0-16CC-455E-B66B-3C7456A9DD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705E4D2-36A0-44E1-8671-4D7BDC930901}"/>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Service Map</a:t>
            </a:r>
            <a:endParaRPr lang="en-US" dirty="0"/>
          </a:p>
        </p:txBody>
      </p:sp>
      <p:sp>
        <p:nvSpPr>
          <p:cNvPr id="5" name="Text Placeholder 4">
            <a:extLst>
              <a:ext uri="{FF2B5EF4-FFF2-40B4-BE49-F238E27FC236}">
                <a16:creationId xmlns:a16="http://schemas.microsoft.com/office/drawing/2014/main" id="{485621A8-DE57-46ED-806C-F47A1CCC7605}"/>
              </a:ext>
            </a:extLst>
          </p:cNvPr>
          <p:cNvSpPr>
            <a:spLocks noGrp="1"/>
          </p:cNvSpPr>
          <p:nvPr>
            <p:ph type="body" sz="quarter" idx="12"/>
          </p:nvPr>
        </p:nvSpPr>
        <p:spPr/>
        <p:txBody>
          <a:bodyPr/>
          <a:lstStyle/>
          <a:p>
            <a:r>
              <a:rPr lang="en-US"/>
              <a:t>Automatically discover and map servers and their dependencies in real-time</a:t>
            </a:r>
            <a:endParaRPr lang="en-US" dirty="0"/>
          </a:p>
        </p:txBody>
      </p:sp>
      <p:sp>
        <p:nvSpPr>
          <p:cNvPr id="17" name="Slide Number Placeholder 16">
            <a:extLst>
              <a:ext uri="{FF2B5EF4-FFF2-40B4-BE49-F238E27FC236}">
                <a16:creationId xmlns:a16="http://schemas.microsoft.com/office/drawing/2014/main" id="{2ACA9878-DAFB-4D1A-9F34-7C941707BDFB}"/>
              </a:ext>
            </a:extLst>
          </p:cNvPr>
          <p:cNvSpPr>
            <a:spLocks noGrp="1"/>
          </p:cNvSpPr>
          <p:nvPr>
            <p:ph type="sldNum" sz="quarter" idx="4"/>
          </p:nvPr>
        </p:nvSpPr>
        <p:spPr/>
        <p:txBody>
          <a:bodyPr/>
          <a:lstStyle/>
          <a:p>
            <a:fld id="{FAADACFB-7C71-4E89-89D2-7BBA40B7BFA9}" type="slidenum">
              <a:rPr lang="en-US" smtClean="0"/>
              <a:pPr/>
              <a:t>45</a:t>
            </a:fld>
            <a:endParaRPr lang="en-US" dirty="0"/>
          </a:p>
        </p:txBody>
      </p:sp>
      <p:sp>
        <p:nvSpPr>
          <p:cNvPr id="15" name="Text Placeholder 14"/>
          <p:cNvSpPr>
            <a:spLocks noGrp="1"/>
          </p:cNvSpPr>
          <p:nvPr>
            <p:ph type="body" sz="quarter" idx="13"/>
          </p:nvPr>
        </p:nvSpPr>
        <p:spPr/>
        <p:txBody>
          <a:bodyPr/>
          <a:lstStyle/>
          <a:p>
            <a:pPr lvl="0"/>
            <a:r>
              <a:rPr lang="en-US" dirty="0"/>
              <a:t>What is Service Map</a:t>
            </a:r>
          </a:p>
          <a:p>
            <a:pPr lvl="1"/>
            <a:r>
              <a:rPr lang="en-US" dirty="0"/>
              <a:t>A product that automatically discovers application components on Windows and Linux systems and maps the communication between services</a:t>
            </a:r>
          </a:p>
          <a:p>
            <a:pPr lvl="1"/>
            <a:r>
              <a:rPr lang="en-US" dirty="0"/>
              <a:t>Enables viewing of servers as interconnected systems that deliver critical services </a:t>
            </a:r>
          </a:p>
          <a:p>
            <a:pPr lvl="0"/>
            <a:r>
              <a:rPr lang="en-US" dirty="0"/>
              <a:t>When to use it</a:t>
            </a:r>
          </a:p>
          <a:p>
            <a:pPr lvl="1"/>
            <a:r>
              <a:rPr lang="en-US" dirty="0"/>
              <a:t>Service Map shows connections between servers, processes, and ports across any TCP-connected architecture, with no configuration required other than the installation of an agent</a:t>
            </a:r>
          </a:p>
          <a:p>
            <a:pPr lvl="1"/>
            <a:r>
              <a:rPr lang="en-US" dirty="0"/>
              <a:t>Use Service Map to effectively plan, accelerate, and validate Azure migrations, which helps ensure that nothing is left behind and surprise outages do not occur</a:t>
            </a:r>
          </a:p>
          <a:p>
            <a:pPr lvl="0"/>
            <a:r>
              <a:rPr lang="en-US" dirty="0"/>
              <a:t>How to access</a:t>
            </a:r>
          </a:p>
          <a:p>
            <a:pPr lvl="1"/>
            <a:r>
              <a:rPr lang="en-US" dirty="0">
                <a:hlinkClick r:id="rId7"/>
              </a:rPr>
              <a:t>Product page</a:t>
            </a:r>
            <a:endParaRPr lang="en-US" dirty="0"/>
          </a:p>
          <a:p>
            <a:pPr lvl="1"/>
            <a:r>
              <a:rPr lang="en-US" dirty="0">
                <a:hlinkClick r:id="rId8"/>
              </a:rPr>
              <a:t>Using Service Map</a:t>
            </a:r>
            <a:r>
              <a:rPr lang="en-US" dirty="0"/>
              <a:t> (including a specific section on how to use the tool in migration scenarios)</a:t>
            </a:r>
          </a:p>
        </p:txBody>
      </p:sp>
      <p:graphicFrame>
        <p:nvGraphicFramePr>
          <p:cNvPr id="13" name="Content Placeholder 4">
            <a:extLst>
              <a:ext uri="{FF2B5EF4-FFF2-40B4-BE49-F238E27FC236}">
                <a16:creationId xmlns:a16="http://schemas.microsoft.com/office/drawing/2014/main" id="{125F27B2-31ED-4FCE-AFC8-4397662638ED}"/>
              </a:ext>
            </a:extLst>
          </p:cNvPr>
          <p:cNvGraphicFramePr>
            <a:graphicFrameLocks/>
          </p:cNvGraphicFramePr>
          <p:nvPr>
            <p:extLst>
              <p:ext uri="{D42A27DB-BD31-4B8C-83A1-F6EECF244321}">
                <p14:modId xmlns:p14="http://schemas.microsoft.com/office/powerpoint/2010/main" val="4197018299"/>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endParaRPr lang="en-US" sz="600" b="0" spc="0" dirty="0">
                        <a:solidFill>
                          <a:schemeClr val="tx2"/>
                        </a:solidFill>
                        <a:latin typeface="+mn-lt"/>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pPr>
                      <a:r>
                        <a:rPr lang="en-US" sz="600" b="1" spc="0" dirty="0">
                          <a:solidFill>
                            <a:schemeClr val="tx2"/>
                          </a:solidFill>
                          <a:latin typeface="+mn-lt"/>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600" b="1" spc="0" dirty="0">
                          <a:solidFill>
                            <a:schemeClr val="tx2"/>
                          </a:solidFill>
                          <a:latin typeface="+mn-lt"/>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61F0AFF4-9C8D-434B-A5E7-60732D04007D}"/>
              </a:ext>
            </a:extLst>
          </p:cNvPr>
          <p:cNvPicPr>
            <a:picLocks noChangeAspect="1"/>
          </p:cNvPicPr>
          <p:nvPr/>
        </p:nvPicPr>
        <p:blipFill>
          <a:blip r:embed="rId9"/>
          <a:stretch>
            <a:fillRect/>
          </a:stretch>
        </p:blipFill>
        <p:spPr>
          <a:xfrm>
            <a:off x="6845527" y="1419224"/>
            <a:ext cx="5040086" cy="2770624"/>
          </a:xfrm>
          <a:prstGeom prst="rect">
            <a:avLst/>
          </a:prstGeom>
          <a:ln w="3175">
            <a:solidFill>
              <a:schemeClr val="bg1">
                <a:lumMod val="85000"/>
              </a:schemeClr>
            </a:solidFill>
          </a:ln>
        </p:spPr>
      </p:pic>
    </p:spTree>
    <p:extLst>
      <p:ext uri="{BB962C8B-B14F-4D97-AF65-F5344CB8AC3E}">
        <p14:creationId xmlns:p14="http://schemas.microsoft.com/office/powerpoint/2010/main" val="2001167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DDAFBA-842F-4087-9D15-3620BCDEA751}"/>
              </a:ext>
            </a:extLst>
          </p:cNvPr>
          <p:cNvGraphicFramePr>
            <a:graphicFrameLocks noChangeAspect="1"/>
          </p:cNvGraphicFramePr>
          <p:nvPr>
            <p:custDataLst>
              <p:tags r:id="rId2"/>
            </p:custDataLst>
            <p:extLst>
              <p:ext uri="{D42A27DB-BD31-4B8C-83A1-F6EECF244321}">
                <p14:modId xmlns:p14="http://schemas.microsoft.com/office/powerpoint/2010/main" val="37015021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7" name="think-cell Slide" r:id="rId5" imgW="378" imgH="377" progId="TCLayout.ActiveDocument.1">
                  <p:embed/>
                </p:oleObj>
              </mc:Choice>
              <mc:Fallback>
                <p:oleObj name="think-cell Slide" r:id="rId5" imgW="378" imgH="377" progId="TCLayout.ActiveDocument.1">
                  <p:embed/>
                  <p:pic>
                    <p:nvPicPr>
                      <p:cNvPr id="5" name="Object 4" hidden="1">
                        <a:extLst>
                          <a:ext uri="{FF2B5EF4-FFF2-40B4-BE49-F238E27FC236}">
                            <a16:creationId xmlns:a16="http://schemas.microsoft.com/office/drawing/2014/main" id="{37DDAFBA-842F-4087-9D15-3620BCDEA7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A6F950-4E3D-4825-8940-BCCD0BB9F113}"/>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60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8" name="Title 7">
            <a:extLst>
              <a:ext uri="{FF2B5EF4-FFF2-40B4-BE49-F238E27FC236}">
                <a16:creationId xmlns:a16="http://schemas.microsoft.com/office/drawing/2014/main" id="{B0679AEE-26E5-44D4-BF56-D99C234A679C}"/>
              </a:ext>
            </a:extLst>
          </p:cNvPr>
          <p:cNvSpPr>
            <a:spLocks noGrp="1"/>
          </p:cNvSpPr>
          <p:nvPr>
            <p:ph type="title"/>
          </p:nvPr>
        </p:nvSpPr>
        <p:spPr/>
        <p:txBody>
          <a:bodyPr/>
          <a:lstStyle/>
          <a:p>
            <a:r>
              <a:rPr lang="en-US"/>
              <a:t>Start of Box</a:t>
            </a:r>
            <a:endParaRPr lang="en-US" dirty="0"/>
          </a:p>
        </p:txBody>
      </p:sp>
    </p:spTree>
    <p:extLst>
      <p:ext uri="{BB962C8B-B14F-4D97-AF65-F5344CB8AC3E}">
        <p14:creationId xmlns:p14="http://schemas.microsoft.com/office/powerpoint/2010/main" val="21614098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4"/>
          <p:cNvGraphicFramePr>
            <a:graphicFrameLocks/>
          </p:cNvGraphicFramePr>
          <p:nvPr>
            <p:extLst>
              <p:ext uri="{D42A27DB-BD31-4B8C-83A1-F6EECF244321}">
                <p14:modId xmlns:p14="http://schemas.microsoft.com/office/powerpoint/2010/main" val="4249355293"/>
              </p:ext>
            </p:extLst>
          </p:nvPr>
        </p:nvGraphicFramePr>
        <p:xfrm>
          <a:off x="304800" y="816551"/>
          <a:ext cx="11582401" cy="5825744"/>
        </p:xfrm>
        <a:graphic>
          <a:graphicData uri="http://schemas.openxmlformats.org/drawingml/2006/table">
            <a:tbl>
              <a:tblPr firstRow="1"/>
              <a:tblGrid>
                <a:gridCol w="350520">
                  <a:extLst>
                    <a:ext uri="{9D8B030D-6E8A-4147-A177-3AD203B41FA5}">
                      <a16:colId xmlns:a16="http://schemas.microsoft.com/office/drawing/2014/main" val="20000"/>
                    </a:ext>
                  </a:extLst>
                </a:gridCol>
                <a:gridCol w="3412832">
                  <a:extLst>
                    <a:ext uri="{9D8B030D-6E8A-4147-A177-3AD203B41FA5}">
                      <a16:colId xmlns:a16="http://schemas.microsoft.com/office/drawing/2014/main" val="20001"/>
                    </a:ext>
                  </a:extLst>
                </a:gridCol>
                <a:gridCol w="2580816">
                  <a:extLst>
                    <a:ext uri="{9D8B030D-6E8A-4147-A177-3AD203B41FA5}">
                      <a16:colId xmlns:a16="http://schemas.microsoft.com/office/drawing/2014/main" val="2261618342"/>
                    </a:ext>
                  </a:extLst>
                </a:gridCol>
                <a:gridCol w="2393677">
                  <a:extLst>
                    <a:ext uri="{9D8B030D-6E8A-4147-A177-3AD203B41FA5}">
                      <a16:colId xmlns:a16="http://schemas.microsoft.com/office/drawing/2014/main" val="3980417643"/>
                    </a:ext>
                  </a:extLst>
                </a:gridCol>
                <a:gridCol w="2844556">
                  <a:extLst>
                    <a:ext uri="{9D8B030D-6E8A-4147-A177-3AD203B41FA5}">
                      <a16:colId xmlns:a16="http://schemas.microsoft.com/office/drawing/2014/main" val="1267202348"/>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spcAft>
                          <a:spcPts val="400"/>
                        </a:spcAft>
                      </a:pPr>
                      <a:endParaRPr lang="en-US" sz="800" b="0" spc="0" dirty="0">
                        <a:latin typeface="+mn-lt"/>
                        <a:cs typeface="Segoe UI Semibold" panose="020B0702040204020203" pitchFamily="34" charset="0"/>
                      </a:endParaRPr>
                    </a:p>
                  </a:txBody>
                  <a:tcPr marL="36576" marR="18288" marT="9144" marB="18288" anchor="ctr">
                    <a:lnL w="3175"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algn="ctr">
                        <a:lnSpc>
                          <a:spcPct val="100000"/>
                        </a:lnSpc>
                        <a:spcAft>
                          <a:spcPts val="400"/>
                        </a:spcAft>
                      </a:pPr>
                      <a:r>
                        <a:rPr lang="en-US" sz="1000" b="1" spc="0" dirty="0">
                          <a:solidFill>
                            <a:schemeClr val="bg1"/>
                          </a:solidFill>
                          <a:latin typeface="+mn-lt"/>
                          <a:cs typeface="Segoe UI Semibold" panose="020B0702040204020203" pitchFamily="34" charset="0"/>
                        </a:rPr>
                        <a:t>Create Demand</a:t>
                      </a:r>
                    </a:p>
                  </a:txBody>
                  <a:tcPr marL="36576" marR="18288" marT="9144" marB="18288">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00000"/>
                        </a:lnSpc>
                        <a:spcAft>
                          <a:spcPts val="400"/>
                        </a:spcAft>
                      </a:pPr>
                      <a:r>
                        <a:rPr lang="en-US" sz="1000" b="1" spc="0" dirty="0">
                          <a:solidFill>
                            <a:schemeClr val="bg1"/>
                          </a:solidFill>
                          <a:latin typeface="+mn-lt"/>
                          <a:cs typeface="Segoe UI Semibold" panose="020B0702040204020203" pitchFamily="34" charset="0"/>
                        </a:rPr>
                        <a:t>Assess</a:t>
                      </a:r>
                    </a:p>
                  </a:txBody>
                  <a:tcPr marL="36576" marR="18288" marT="9144" marB="18288">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00000"/>
                        </a:lnSpc>
                        <a:spcAft>
                          <a:spcPts val="400"/>
                        </a:spcAft>
                      </a:pPr>
                      <a:r>
                        <a:rPr lang="en-US" sz="1000" b="1" spc="0" dirty="0">
                          <a:solidFill>
                            <a:schemeClr val="bg1"/>
                          </a:solidFill>
                          <a:latin typeface="+mn-lt"/>
                          <a:cs typeface="Segoe UI Semibold" panose="020B0702040204020203" pitchFamily="34" charset="0"/>
                        </a:rPr>
                        <a:t>Migrate</a:t>
                      </a:r>
                    </a:p>
                  </a:txBody>
                  <a:tcPr marL="36576" marR="18288" marT="9144" marB="18288">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00000"/>
                        </a:lnSpc>
                        <a:spcAft>
                          <a:spcPts val="400"/>
                        </a:spcAft>
                      </a:pPr>
                      <a:r>
                        <a:rPr lang="en-US" sz="1000" b="1" spc="0" dirty="0">
                          <a:solidFill>
                            <a:schemeClr val="bg1"/>
                          </a:solidFill>
                          <a:latin typeface="+mn-lt"/>
                          <a:cs typeface="Segoe UI Semibold" panose="020B0702040204020203" pitchFamily="34" charset="0"/>
                        </a:rPr>
                        <a:t>Optimize</a:t>
                      </a:r>
                    </a:p>
                  </a:txBody>
                  <a:tcPr marL="36576" marR="18288" marT="9144" marB="18288">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a:lnSpc>
                          <a:spcPct val="100000"/>
                        </a:lnSpc>
                        <a:spcAft>
                          <a:spcPts val="400"/>
                        </a:spcAft>
                      </a:pPr>
                      <a:endParaRPr lang="en-US" sz="800" b="0" spc="0" dirty="0">
                        <a:latin typeface="+mn-lt"/>
                        <a:cs typeface="Segoe UI Semibold" panose="020B0702040204020203" pitchFamily="34" charset="0"/>
                      </a:endParaRPr>
                    </a:p>
                  </a:txBody>
                  <a:tcPr marL="36576" marR="18288" marT="9144" marB="18288" anchor="ctr">
                    <a:lnL w="3175" cap="flat" cmpd="sng" algn="ctr">
                      <a:no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algn="ctr">
                        <a:lnSpc>
                          <a:spcPct val="100000"/>
                        </a:lnSpc>
                        <a:spcAft>
                          <a:spcPts val="400"/>
                        </a:spcAft>
                      </a:pPr>
                      <a:r>
                        <a:rPr lang="en-US" sz="800" spc="0" dirty="0">
                          <a:solidFill>
                            <a:schemeClr val="tx1"/>
                          </a:solidFill>
                          <a:latin typeface="+mn-lt"/>
                        </a:rPr>
                        <a:t>Identify | Qualify</a:t>
                      </a:r>
                    </a:p>
                  </a:txBody>
                  <a:tcPr marL="36576" marR="18288" marT="9144" marB="18288" anchor="ctr">
                    <a:lnL w="6350" cap="flat" cmpd="sng" algn="ctr">
                      <a:solidFill>
                        <a:schemeClr val="bg2">
                          <a:lumMod val="10000"/>
                          <a:lumOff val="9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lnSpc>
                          <a:spcPct val="100000"/>
                        </a:lnSpc>
                        <a:spcAft>
                          <a:spcPts val="400"/>
                        </a:spcAft>
                      </a:pPr>
                      <a:r>
                        <a:rPr lang="en-US" sz="800" spc="0" dirty="0">
                          <a:solidFill>
                            <a:schemeClr val="tx1"/>
                          </a:solidFill>
                          <a:latin typeface="+mn-lt"/>
                        </a:rPr>
                        <a:t>Discover | Map</a:t>
                      </a:r>
                      <a:r>
                        <a:rPr lang="en-US" sz="800" spc="0" baseline="0" dirty="0">
                          <a:solidFill>
                            <a:schemeClr val="tx1"/>
                          </a:solidFill>
                          <a:latin typeface="+mn-lt"/>
                        </a:rPr>
                        <a:t> </a:t>
                      </a:r>
                      <a:r>
                        <a:rPr lang="en-US" sz="800" spc="0" dirty="0">
                          <a:solidFill>
                            <a:schemeClr val="tx1"/>
                          </a:solidFill>
                          <a:latin typeface="+mn-lt"/>
                        </a:rPr>
                        <a:t>| Evaluate</a:t>
                      </a:r>
                    </a:p>
                  </a:txBody>
                  <a:tcPr marL="36576" marR="18288" marT="9144"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lnSpc>
                          <a:spcPct val="100000"/>
                        </a:lnSpc>
                        <a:spcAft>
                          <a:spcPts val="400"/>
                        </a:spcAft>
                      </a:pPr>
                      <a:r>
                        <a:rPr lang="en-US" sz="800" dirty="0">
                          <a:solidFill>
                            <a:schemeClr val="tx1"/>
                          </a:solidFill>
                          <a:latin typeface="+mn-lt"/>
                        </a:rPr>
                        <a:t>Rehost </a:t>
                      </a:r>
                      <a:r>
                        <a:rPr lang="en-US" sz="800" baseline="0" dirty="0">
                          <a:solidFill>
                            <a:schemeClr val="tx1"/>
                          </a:solidFill>
                          <a:latin typeface="+mn-lt"/>
                        </a:rPr>
                        <a:t>| </a:t>
                      </a:r>
                      <a:r>
                        <a:rPr lang="en-US" sz="800" dirty="0">
                          <a:solidFill>
                            <a:schemeClr val="tx1"/>
                          </a:solidFill>
                          <a:latin typeface="+mn-lt"/>
                        </a:rPr>
                        <a:t>Refactor |</a:t>
                      </a:r>
                      <a:r>
                        <a:rPr lang="en-US" sz="800" baseline="0" dirty="0">
                          <a:solidFill>
                            <a:schemeClr val="tx1"/>
                          </a:solidFill>
                          <a:latin typeface="+mn-lt"/>
                        </a:rPr>
                        <a:t> </a:t>
                      </a:r>
                      <a:r>
                        <a:rPr lang="en-US" sz="800" dirty="0">
                          <a:solidFill>
                            <a:schemeClr val="tx1"/>
                          </a:solidFill>
                          <a:latin typeface="+mn-lt"/>
                        </a:rPr>
                        <a:t>Re-architect</a:t>
                      </a:r>
                      <a:r>
                        <a:rPr lang="en-US" sz="800" baseline="0" dirty="0">
                          <a:solidFill>
                            <a:schemeClr val="tx1"/>
                          </a:solidFill>
                          <a:latin typeface="+mn-lt"/>
                        </a:rPr>
                        <a:t> | </a:t>
                      </a:r>
                      <a:r>
                        <a:rPr lang="en-US" sz="800" dirty="0">
                          <a:solidFill>
                            <a:schemeClr val="tx1"/>
                          </a:solidFill>
                          <a:latin typeface="+mn-lt"/>
                        </a:rPr>
                        <a:t>Rebuild</a:t>
                      </a:r>
                      <a:endParaRPr lang="en-US" sz="800" spc="0" dirty="0">
                        <a:solidFill>
                          <a:schemeClr val="tx1"/>
                        </a:solidFill>
                        <a:latin typeface="+mn-lt"/>
                      </a:endParaRPr>
                    </a:p>
                  </a:txBody>
                  <a:tcPr marL="36576" marR="18288" marT="9144"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lnSpc>
                          <a:spcPct val="100000"/>
                        </a:lnSpc>
                        <a:spcAft>
                          <a:spcPts val="400"/>
                        </a:spcAft>
                      </a:pPr>
                      <a:r>
                        <a:rPr lang="en-US" sz="800" spc="0" dirty="0">
                          <a:solidFill>
                            <a:schemeClr val="tx1"/>
                          </a:solidFill>
                          <a:latin typeface="+mn-lt"/>
                        </a:rPr>
                        <a:t>Cost </a:t>
                      </a:r>
                      <a:r>
                        <a:rPr lang="en-US" sz="800" spc="0" dirty="0" err="1">
                          <a:solidFill>
                            <a:schemeClr val="tx1"/>
                          </a:solidFill>
                          <a:latin typeface="+mn-lt"/>
                        </a:rPr>
                        <a:t>Mgmt</a:t>
                      </a:r>
                      <a:r>
                        <a:rPr lang="en-US" sz="800" spc="0" dirty="0">
                          <a:solidFill>
                            <a:schemeClr val="tx1"/>
                          </a:solidFill>
                          <a:latin typeface="+mn-lt"/>
                        </a:rPr>
                        <a:t> | Security | Protect Data</a:t>
                      </a:r>
                      <a:r>
                        <a:rPr lang="en-US" sz="800" spc="0" baseline="0" dirty="0">
                          <a:solidFill>
                            <a:schemeClr val="tx1"/>
                          </a:solidFill>
                          <a:latin typeface="+mn-lt"/>
                        </a:rPr>
                        <a:t> | </a:t>
                      </a:r>
                      <a:r>
                        <a:rPr lang="en-US" sz="800" spc="0" dirty="0">
                          <a:solidFill>
                            <a:schemeClr val="tx1"/>
                          </a:solidFill>
                          <a:latin typeface="+mn-lt"/>
                        </a:rPr>
                        <a:t>Monitor Cloud Health</a:t>
                      </a:r>
                    </a:p>
                  </a:txBody>
                  <a:tcPr marL="36576" marR="18288" marT="9144" marB="18288" anchor="ctr">
                    <a:lnL w="6350" cap="flat" cmpd="sng" algn="ctr">
                      <a:solidFill>
                        <a:schemeClr val="bg1"/>
                      </a:solidFill>
                      <a:prstDash val="solid"/>
                      <a:round/>
                      <a:headEnd type="none" w="med" len="med"/>
                      <a:tailEnd type="none" w="med" len="med"/>
                    </a:lnL>
                    <a:lnR w="6350" cap="flat" cmpd="sng" algn="ctr">
                      <a:solidFill>
                        <a:schemeClr val="bg2">
                          <a:lumMod val="10000"/>
                          <a:lumOff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extLst>
                  <a:ext uri="{0D108BD9-81ED-4DB2-BD59-A6C34878D82A}">
                    <a16:rowId xmlns:a16="http://schemas.microsoft.com/office/drawing/2014/main" val="10001"/>
                  </a:ext>
                </a:extLst>
              </a:tr>
              <a:tr h="58225">
                <a:tc>
                  <a:txBody>
                    <a:bodyPr/>
                    <a:lstStyle/>
                    <a:p>
                      <a:pPr marL="0" indent="0" algn="ctr">
                        <a:lnSpc>
                          <a:spcPct val="100000"/>
                        </a:lnSpc>
                        <a:spcAft>
                          <a:spcPts val="400"/>
                        </a:spcAft>
                        <a:buFont typeface="Arial" panose="020B0604020202020204" pitchFamily="34" charset="0"/>
                        <a:buNone/>
                      </a:pPr>
                      <a:r>
                        <a:rPr lang="en-US" sz="1000" b="1" spc="0" dirty="0">
                          <a:solidFill>
                            <a:schemeClr val="tx1"/>
                          </a:solidFill>
                          <a:latin typeface="+mn-lt"/>
                          <a:cs typeface="Segoe UI Semibold" panose="020B0702040204020203" pitchFamily="34" charset="0"/>
                        </a:rPr>
                        <a:t>Tools/Products</a:t>
                      </a:r>
                    </a:p>
                  </a:txBody>
                  <a:tcPr marL="36576" marR="18288" marT="9144" marB="18288" vert="vert27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TCO Calculator: </a:t>
                      </a:r>
                      <a:r>
                        <a:rPr kumimoji="0" lang="en-US" sz="900" b="0" i="0" u="none" strike="noStrike" kern="1200" cap="none" spc="0" normalizeH="0" baseline="0" noProof="0" dirty="0">
                          <a:ln>
                            <a:noFill/>
                          </a:ln>
                          <a:solidFill>
                            <a:srgbClr val="505050"/>
                          </a:solidFill>
                          <a:effectLst/>
                          <a:uLnTx/>
                          <a:uFillTx/>
                          <a:latin typeface="+mn-lt"/>
                          <a:ea typeface="+mn-ea"/>
                          <a:cs typeface="+mn-cs"/>
                        </a:rPr>
                        <a:t>Estimate cost savings by migrating workloads to Azure</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indent="-100584">
                        <a:buClrTx/>
                        <a:buFont typeface="Arial" panose="020B0604020202020204" pitchFamily="34" charset="0"/>
                        <a:buChar char="•"/>
                      </a:pPr>
                      <a:r>
                        <a:rPr kumimoji="0" lang="en-US" sz="1100" b="0" i="0" u="none" strike="noStrike" kern="1200" cap="none" spc="0" normalizeH="0" baseline="0" noProof="0" dirty="0">
                          <a:ln>
                            <a:noFill/>
                          </a:ln>
                          <a:solidFill>
                            <a:srgbClr val="0072C6"/>
                          </a:solidFill>
                          <a:effectLst/>
                          <a:uLnTx/>
                          <a:uFillTx/>
                          <a:latin typeface="+mn-lt"/>
                          <a:ea typeface="+mn-ea"/>
                          <a:cs typeface="+mn-cs"/>
                        </a:rPr>
                        <a:t>Azure Database Migration Assistant: </a:t>
                      </a:r>
                      <a:r>
                        <a:rPr kumimoji="0" lang="en-US" sz="900" b="0" i="0" u="none" strike="noStrike" kern="1200" cap="none" spc="0" normalizeH="0" baseline="0" dirty="0">
                          <a:ln>
                            <a:noFill/>
                          </a:ln>
                          <a:solidFill>
                            <a:srgbClr val="505050"/>
                          </a:solidFill>
                          <a:effectLst/>
                          <a:uLnTx/>
                          <a:uFillTx/>
                          <a:latin typeface="+mn-lt"/>
                          <a:ea typeface="+mn-ea"/>
                          <a:cs typeface="+mn-cs"/>
                        </a:rPr>
                        <a:t>Detecting compatibility issues impacting migration to Azure SQL Database</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2C6"/>
                          </a:solidFill>
                          <a:effectLst/>
                          <a:uLnTx/>
                          <a:uFillTx/>
                          <a:latin typeface="+mn-lt"/>
                          <a:ea typeface="+mn-ea"/>
                          <a:cs typeface="+mn-cs"/>
                        </a:rPr>
                        <a:t>Azure Database Migration – 3</a:t>
                      </a:r>
                      <a:r>
                        <a:rPr kumimoji="0" lang="en-US" sz="1100" b="0" i="0" u="none" strike="noStrike" kern="1200" cap="none" spc="0" normalizeH="0" baseline="30000" dirty="0">
                          <a:ln>
                            <a:noFill/>
                          </a:ln>
                          <a:solidFill>
                            <a:srgbClr val="0072C6"/>
                          </a:solidFill>
                          <a:effectLst/>
                          <a:uLnTx/>
                          <a:uFillTx/>
                          <a:latin typeface="+mn-lt"/>
                          <a:ea typeface="+mn-ea"/>
                          <a:cs typeface="+mn-cs"/>
                        </a:rPr>
                        <a:t>rd</a:t>
                      </a:r>
                      <a:r>
                        <a:rPr kumimoji="0" lang="en-US" sz="1100" b="0" i="0" u="none" strike="noStrike" kern="1200" cap="none" spc="0" normalizeH="0" baseline="0" dirty="0">
                          <a:ln>
                            <a:noFill/>
                          </a:ln>
                          <a:solidFill>
                            <a:srgbClr val="0072C6"/>
                          </a:solidFill>
                          <a:effectLst/>
                          <a:uLnTx/>
                          <a:uFillTx/>
                          <a:latin typeface="+mn-lt"/>
                          <a:ea typeface="+mn-ea"/>
                          <a:cs typeface="+mn-cs"/>
                        </a:rPr>
                        <a:t> Party Tools: </a:t>
                      </a:r>
                      <a:r>
                        <a:rPr kumimoji="0" lang="en-US" sz="900" b="0" i="0" u="none" strike="noStrike" kern="1200" cap="none" spc="0" normalizeH="0" baseline="0" dirty="0">
                          <a:ln>
                            <a:noFill/>
                          </a:ln>
                          <a:solidFill>
                            <a:srgbClr val="505050"/>
                          </a:solidFill>
                          <a:effectLst/>
                          <a:uLnTx/>
                          <a:uFillTx/>
                          <a:latin typeface="+mn-lt"/>
                          <a:ea typeface="+mn-ea"/>
                          <a:cs typeface="+mn-cs"/>
                        </a:rPr>
                        <a:t>Listing of approved data migration tools </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Migrate: </a:t>
                      </a:r>
                      <a:r>
                        <a:rPr kumimoji="0" lang="en-US" sz="900" b="0" i="0" u="none" strike="noStrike" kern="1200" cap="none" spc="0" normalizeH="0" baseline="0" dirty="0">
                          <a:ln>
                            <a:noFill/>
                          </a:ln>
                          <a:solidFill>
                            <a:srgbClr val="505050"/>
                          </a:solidFill>
                          <a:effectLst/>
                          <a:uLnTx/>
                          <a:uFillTx/>
                          <a:latin typeface="+mn-lt"/>
                          <a:ea typeface="+mn-ea"/>
                          <a:cs typeface="+mn-cs"/>
                        </a:rPr>
                        <a:t>Assesses suitability of migrating on-prem VMs to Azure</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chemeClr val="tx2"/>
                          </a:solidFill>
                          <a:effectLst/>
                          <a:uLnTx/>
                          <a:uFillTx/>
                          <a:latin typeface="+mn-lt"/>
                          <a:ea typeface="+mn-ea"/>
                          <a:cs typeface="+mn-cs"/>
                        </a:rPr>
                        <a:t>3</a:t>
                      </a:r>
                      <a:r>
                        <a:rPr kumimoji="0" lang="en-US" sz="1100" b="0" i="0" u="none" strike="noStrike" kern="1200" cap="none" spc="0" normalizeH="0" baseline="30000" dirty="0">
                          <a:ln>
                            <a:noFill/>
                          </a:ln>
                          <a:solidFill>
                            <a:schemeClr val="tx2"/>
                          </a:solidFill>
                          <a:effectLst/>
                          <a:uLnTx/>
                          <a:uFillTx/>
                          <a:latin typeface="+mn-lt"/>
                          <a:ea typeface="+mn-ea"/>
                          <a:cs typeface="+mn-cs"/>
                        </a:rPr>
                        <a:t>rd</a:t>
                      </a:r>
                      <a:r>
                        <a:rPr kumimoji="0" lang="en-US" sz="1100" b="0" i="0" u="none" strike="noStrike" kern="1200" cap="none" spc="0" normalizeH="0" baseline="0" dirty="0">
                          <a:ln>
                            <a:noFill/>
                          </a:ln>
                          <a:solidFill>
                            <a:schemeClr val="tx2"/>
                          </a:solidFill>
                          <a:effectLst/>
                          <a:uLnTx/>
                          <a:uFillTx/>
                          <a:latin typeface="+mn-lt"/>
                          <a:ea typeface="+mn-ea"/>
                          <a:cs typeface="+mn-cs"/>
                        </a:rPr>
                        <a:t> Party Tools</a:t>
                      </a:r>
                      <a:endParaRPr lang="en-US" sz="900" dirty="0"/>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2C6"/>
                          </a:solidFill>
                          <a:effectLst/>
                          <a:uLnTx/>
                          <a:uFillTx/>
                          <a:latin typeface="+mn-lt"/>
                          <a:ea typeface="+mn-ea"/>
                          <a:cs typeface="+mn-cs"/>
                        </a:rPr>
                        <a:t>Azure Database Migration Service (Preview): </a:t>
                      </a:r>
                      <a:r>
                        <a:rPr kumimoji="0" lang="en-US" sz="900" b="0" i="0" u="none" strike="noStrike" kern="1200" cap="none" spc="0" normalizeH="0" baseline="0" dirty="0">
                          <a:ln>
                            <a:noFill/>
                          </a:ln>
                          <a:solidFill>
                            <a:srgbClr val="505050"/>
                          </a:solidFill>
                          <a:effectLst/>
                          <a:uLnTx/>
                          <a:uFillTx/>
                          <a:latin typeface="+mn-lt"/>
                          <a:ea typeface="+mn-ea"/>
                          <a:cs typeface="+mn-cs"/>
                        </a:rPr>
                        <a:t>Migrate a database from</a:t>
                      </a:r>
                      <a:br>
                        <a:rPr kumimoji="0" lang="en-US" sz="900" b="0" i="0" u="none" strike="noStrike" kern="1200" cap="none" spc="0" normalizeH="0" baseline="0" dirty="0">
                          <a:ln>
                            <a:noFill/>
                          </a:ln>
                          <a:solidFill>
                            <a:srgbClr val="505050"/>
                          </a:solidFill>
                          <a:effectLst/>
                          <a:uLnTx/>
                          <a:uFillTx/>
                          <a:latin typeface="+mn-lt"/>
                          <a:ea typeface="+mn-ea"/>
                          <a:cs typeface="+mn-cs"/>
                        </a:rPr>
                      </a:br>
                      <a:r>
                        <a:rPr kumimoji="0" lang="en-US" sz="900" b="0" i="0" u="none" strike="noStrike" kern="1200" cap="none" spc="0" normalizeH="0" baseline="0" dirty="0">
                          <a:ln>
                            <a:noFill/>
                          </a:ln>
                          <a:solidFill>
                            <a:srgbClr val="505050"/>
                          </a:solidFill>
                          <a:effectLst/>
                          <a:uLnTx/>
                          <a:uFillTx/>
                          <a:latin typeface="+mn-lt"/>
                          <a:ea typeface="+mn-ea"/>
                          <a:cs typeface="+mn-cs"/>
                        </a:rPr>
                        <a:t>on-premises to Azure</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2C6"/>
                          </a:solidFill>
                          <a:effectLst/>
                          <a:uLnTx/>
                          <a:uFillTx/>
                          <a:latin typeface="+mn-lt"/>
                          <a:ea typeface="+mn-ea"/>
                          <a:cs typeface="+mn-cs"/>
                        </a:rPr>
                        <a:t>Azure Data Box (Preview): </a:t>
                      </a:r>
                      <a:r>
                        <a:rPr kumimoji="0" lang="en-US" sz="900" b="0" i="0" u="none" strike="noStrike" kern="1200" cap="none" spc="0" normalizeH="0" baseline="0" noProof="0" dirty="0">
                          <a:ln>
                            <a:noFill/>
                          </a:ln>
                          <a:solidFill>
                            <a:srgbClr val="505050"/>
                          </a:solidFill>
                          <a:effectLst/>
                          <a:uLnTx/>
                          <a:uFillTx/>
                          <a:latin typeface="+mn-lt"/>
                          <a:ea typeface="+mn-ea"/>
                          <a:cs typeface="+mn-cs"/>
                        </a:rPr>
                        <a:t>Secure, ruggedized appliance for data transfer</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Azure Site Recovery: </a:t>
                      </a:r>
                      <a:r>
                        <a:rPr kumimoji="0" lang="en-US" sz="900" b="0" i="0" u="none" strike="noStrike" kern="1200" cap="none" spc="0" normalizeH="0" baseline="0" dirty="0">
                          <a:ln>
                            <a:noFill/>
                          </a:ln>
                          <a:solidFill>
                            <a:srgbClr val="505050"/>
                          </a:solidFill>
                          <a:effectLst/>
                          <a:uLnTx/>
                          <a:uFillTx/>
                          <a:latin typeface="+mn-lt"/>
                          <a:ea typeface="+mn-ea"/>
                          <a:cs typeface="+mn-cs"/>
                        </a:rPr>
                        <a:t>Tool supporting certain on-premises server, VM, and AWS [lift and shift] migrations to Azure</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3</a:t>
                      </a:r>
                      <a:r>
                        <a:rPr kumimoji="0" lang="en-US" sz="1100" b="0" i="0" u="none" strike="noStrike" kern="1200" cap="none" spc="0" normalizeH="0" baseline="30000" noProof="0" dirty="0">
                          <a:ln>
                            <a:noFill/>
                          </a:ln>
                          <a:solidFill>
                            <a:srgbClr val="0070C0"/>
                          </a:solidFill>
                          <a:effectLst/>
                          <a:uLnTx/>
                          <a:uFillTx/>
                          <a:latin typeface="+mn-lt"/>
                          <a:ea typeface="+mn-ea"/>
                          <a:cs typeface="+mn-cs"/>
                        </a:rPr>
                        <a:t>rd</a:t>
                      </a:r>
                      <a:r>
                        <a:rPr kumimoji="0" lang="en-US" sz="1100" b="0" i="0" u="none" strike="noStrike" kern="1200" cap="none" spc="0" normalizeH="0" baseline="0" noProof="0" dirty="0">
                          <a:ln>
                            <a:noFill/>
                          </a:ln>
                          <a:solidFill>
                            <a:srgbClr val="0070C0"/>
                          </a:solidFill>
                          <a:effectLst/>
                          <a:uLnTx/>
                          <a:uFillTx/>
                          <a:latin typeface="+mn-lt"/>
                          <a:ea typeface="+mn-ea"/>
                          <a:cs typeface="+mn-cs"/>
                        </a:rPr>
                        <a:t> Party App Modernization Migration tools: </a:t>
                      </a:r>
                      <a:r>
                        <a:rPr lang="en-GB" sz="900" dirty="0"/>
                        <a:t>Application-centric tools focused on migration and optimization</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Cost Management Service: </a:t>
                      </a:r>
                      <a:r>
                        <a:rPr kumimoji="0" lang="en-US" sz="900" b="0" i="0" u="none" strike="noStrike" kern="1200" cap="none" spc="0" normalizeH="0" baseline="0" dirty="0">
                          <a:ln>
                            <a:noFill/>
                          </a:ln>
                          <a:solidFill>
                            <a:srgbClr val="505050"/>
                          </a:solidFill>
                          <a:effectLst/>
                          <a:uLnTx/>
                          <a:uFillTx/>
                          <a:latin typeface="+mn-lt"/>
                          <a:ea typeface="+mn-ea"/>
                          <a:cs typeface="+mn-cs"/>
                        </a:rPr>
                        <a:t>Analyze and recommend cost optimization actions</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Security Center: </a:t>
                      </a:r>
                      <a:r>
                        <a:rPr lang="en-US" sz="900" dirty="0"/>
                        <a:t>Secure resources by having full visibility with active risk migration and</a:t>
                      </a:r>
                      <a:br>
                        <a:rPr lang="en-US" sz="900" dirty="0"/>
                      </a:br>
                      <a:r>
                        <a:rPr lang="en-US" sz="900" dirty="0"/>
                        <a:t>prevention tools</a:t>
                      </a:r>
                      <a:endParaRPr kumimoji="0" lang="en-US" sz="900" b="0" i="0" u="none" strike="noStrike" kern="1200" cap="none" spc="0" normalizeH="0" baseline="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monitoring:</a:t>
                      </a:r>
                      <a:r>
                        <a:rPr lang="en-IN" sz="900" dirty="0"/>
                        <a:t>Includes Azure Monitor and Azure Log Analytics to </a:t>
                      </a:r>
                      <a:r>
                        <a:rPr lang="en-US" sz="900" dirty="0"/>
                        <a:t>view, manage, and analyze Azure data</a:t>
                      </a:r>
                      <a:endParaRPr kumimoji="0" lang="en-US" sz="900" b="0" i="0" u="none" strike="noStrike" kern="1200" cap="none" spc="0" normalizeH="0" baseline="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Policy: </a:t>
                      </a:r>
                      <a:r>
                        <a:rPr lang="en-US" sz="900" dirty="0"/>
                        <a:t>Active control and governance at scale for your Azure resources</a:t>
                      </a:r>
                      <a:endParaRPr kumimoji="0" lang="en-US" sz="900" b="0" i="0" u="none" strike="noStrike" kern="1200" cap="none" spc="0" normalizeH="0" baseline="0" dirty="0">
                        <a:ln>
                          <a:noFill/>
                        </a:ln>
                        <a:solidFill>
                          <a:srgbClr val="505050"/>
                        </a:solidFill>
                        <a:effectLst/>
                        <a:uLnTx/>
                        <a:uFillTx/>
                        <a:latin typeface="+mn-lt"/>
                        <a:ea typeface="+mn-ea"/>
                        <a:cs typeface="+mn-cs"/>
                      </a:endParaRP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rowSpan="3">
                  <a:txBody>
                    <a:bodyPr/>
                    <a:lstStyle/>
                    <a:p>
                      <a:pPr marL="0" indent="0" algn="ctr">
                        <a:lnSpc>
                          <a:spcPct val="100000"/>
                        </a:lnSpc>
                        <a:spcAft>
                          <a:spcPts val="400"/>
                        </a:spcAft>
                        <a:buFont typeface="Arial" panose="020B0604020202020204" pitchFamily="34" charset="0"/>
                        <a:buNone/>
                      </a:pPr>
                      <a:r>
                        <a:rPr lang="en-US" sz="1000" b="1" spc="0" dirty="0">
                          <a:solidFill>
                            <a:schemeClr val="tx1"/>
                          </a:solidFill>
                          <a:latin typeface="+mn-lt"/>
                          <a:cs typeface="Segoe UI Semibold" panose="020B0702040204020203" pitchFamily="34" charset="0"/>
                        </a:rPr>
                        <a:t>Readiness and</a:t>
                      </a:r>
                      <a:br>
                        <a:rPr lang="en-US" sz="1000" b="1" spc="0" dirty="0">
                          <a:solidFill>
                            <a:schemeClr val="tx1"/>
                          </a:solidFill>
                          <a:latin typeface="+mn-lt"/>
                          <a:cs typeface="Segoe UI Semibold" panose="020B0702040204020203" pitchFamily="34" charset="0"/>
                        </a:rPr>
                      </a:br>
                      <a:r>
                        <a:rPr lang="en-US" sz="1000" b="1" spc="0" dirty="0">
                          <a:solidFill>
                            <a:schemeClr val="tx1"/>
                          </a:solidFill>
                          <a:latin typeface="+mn-lt"/>
                          <a:cs typeface="Segoe UI Semibold" panose="020B0702040204020203" pitchFamily="34" charset="0"/>
                        </a:rPr>
                        <a:t>Content</a:t>
                      </a:r>
                    </a:p>
                  </a:txBody>
                  <a:tcPr marL="36576" marR="18288" marT="9144" marB="18288" vert="vert27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2C6"/>
                          </a:solidFill>
                          <a:effectLst/>
                          <a:uLnTx/>
                          <a:uFillTx/>
                          <a:latin typeface="+mn-lt"/>
                          <a:ea typeface="+mn-ea"/>
                          <a:cs typeface="+mn-cs"/>
                        </a:rPr>
                        <a:t>Azure Database Migration Guide: </a:t>
                      </a:r>
                      <a:r>
                        <a:rPr kumimoji="0" lang="en-US" sz="900" b="0" i="0" u="none" strike="noStrike" kern="1200" cap="none" spc="0" normalizeH="0" baseline="0" noProof="0" dirty="0">
                          <a:ln>
                            <a:noFill/>
                          </a:ln>
                          <a:solidFill>
                            <a:srgbClr val="505050"/>
                          </a:solidFill>
                          <a:effectLst/>
                          <a:uLnTx/>
                          <a:uFillTx/>
                          <a:latin typeface="+mn-lt"/>
                          <a:ea typeface="+mn-ea"/>
                          <a:cs typeface="+mn-cs"/>
                        </a:rPr>
                        <a:t>List of tools, case studies and scenario configurator</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2C6"/>
                          </a:solidFill>
                          <a:effectLst/>
                          <a:uLnTx/>
                          <a:uFillTx/>
                          <a:latin typeface="+mn-lt"/>
                          <a:ea typeface="+mn-ea"/>
                          <a:cs typeface="+mn-cs"/>
                        </a:rPr>
                        <a:t>Cloud Migration playbook: </a:t>
                      </a:r>
                      <a:r>
                        <a:rPr kumimoji="0" lang="en-US" sz="900" b="0" i="0" u="none" strike="noStrike" kern="1200" cap="none" spc="0" normalizeH="0" baseline="0" noProof="0" dirty="0">
                          <a:ln>
                            <a:noFill/>
                          </a:ln>
                          <a:solidFill>
                            <a:srgbClr val="505050"/>
                          </a:solidFill>
                          <a:effectLst/>
                          <a:uLnTx/>
                          <a:uFillTx/>
                          <a:latin typeface="+mn-lt"/>
                          <a:ea typeface="+mn-ea"/>
                          <a:cs typeface="+mn-cs"/>
                        </a:rPr>
                        <a:t>Playbook to help new and existing Microsoft partners accelerate or optimize your Azure-focused practice by teaching you the ins-and-outs of migrating workloads or modernizing applications and hosting them in Microsoft Azure. </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tcPr>
                </a:tc>
                <a:tc hMerge="1">
                  <a:txBody>
                    <a:bodyPr/>
                    <a:lstStyle/>
                    <a:p>
                      <a:endParaRPr lang="en-US"/>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tcPr>
                </a:tc>
                <a:tc rowSpan="2">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Operations Jumpstart: </a:t>
                      </a:r>
                      <a:r>
                        <a:rPr lang="en-US" sz="900" dirty="0"/>
                        <a:t>Azure operations guides, explanations, templates et</a:t>
                      </a:r>
                      <a:endParaRPr kumimoji="0" lang="en-US" sz="900" b="0" i="0" u="none" strike="noStrike" kern="1200" cap="none" spc="0" normalizeH="0" baseline="0" noProof="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Secure and well managed IaaS: </a:t>
                      </a:r>
                      <a:r>
                        <a:rPr lang="en-IN" sz="900" dirty="0"/>
                        <a:t>Customer deck focused on Azure in operation</a:t>
                      </a:r>
                      <a:endParaRPr kumimoji="0" lang="en-US" sz="900" b="0" i="0" u="none" strike="noStrike" kern="1200" cap="none" spc="0" normalizeH="0" baseline="0" noProof="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Partner Technical Support: </a:t>
                      </a:r>
                      <a:r>
                        <a:rPr lang="en-US" sz="900" dirty="0"/>
                        <a:t>Multiple technical support offers for different tiers of partners</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vMerge="1">
                  <a:txBody>
                    <a:bodyPr/>
                    <a:lstStyle/>
                    <a:p>
                      <a:endParaRPr lang="en-US"/>
                    </a:p>
                  </a:txBody>
                  <a:tcPr/>
                </a:tc>
                <a:tc rowSpan="2">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mn-lt"/>
                          <a:ea typeface="+mn-ea"/>
                          <a:cs typeface="+mn-cs"/>
                        </a:rPr>
                        <a:t>Partner Migration Resources: </a:t>
                      </a:r>
                      <a:r>
                        <a:rPr kumimoji="0" lang="en-US" sz="900" b="0" i="0" u="none" strike="noStrike" kern="1200" cap="none" spc="0" normalizeH="0" baseline="0" noProof="0" dirty="0">
                          <a:ln>
                            <a:noFill/>
                          </a:ln>
                          <a:solidFill>
                            <a:srgbClr val="505050"/>
                          </a:solidFill>
                          <a:effectLst/>
                          <a:uLnTx/>
                          <a:uFillTx/>
                          <a:latin typeface="+mn-lt"/>
                          <a:ea typeface="+mn-ea"/>
                          <a:cs typeface="+mn-cs"/>
                        </a:rPr>
                        <a:t>Readiness, Marketing, and Sales content for partner-driven migrations</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GTM assets: </a:t>
                      </a:r>
                      <a:r>
                        <a:rPr kumimoji="0" lang="en-US" sz="900" b="0" i="0" u="none" strike="noStrike" kern="1200" cap="none" spc="0" normalizeH="0" baseline="0" noProof="0" dirty="0">
                          <a:ln>
                            <a:noFill/>
                          </a:ln>
                          <a:solidFill>
                            <a:srgbClr val="505050"/>
                          </a:solidFill>
                          <a:effectLst/>
                          <a:uLnTx/>
                          <a:uFillTx/>
                          <a:latin typeface="+mn-lt"/>
                          <a:ea typeface="+mn-ea"/>
                          <a:cs typeface="+mn-cs"/>
                        </a:rPr>
                        <a:t>Foundational BOM </a:t>
                      </a:r>
                      <a:endParaRPr kumimoji="0" lang="en-GB" sz="900" b="0" i="0" u="none" strike="noStrike" kern="1200" cap="none" spc="0" normalizeH="0" baseline="0" noProof="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Customer Case Studies: </a:t>
                      </a:r>
                      <a:r>
                        <a:rPr kumimoji="0" lang="en-US" sz="900" b="0" i="0" u="none" strike="noStrike" kern="1200" cap="none" spc="0" normalizeH="0" baseline="0" noProof="0" dirty="0">
                          <a:ln>
                            <a:noFill/>
                          </a:ln>
                          <a:solidFill>
                            <a:srgbClr val="505050"/>
                          </a:solidFill>
                          <a:effectLst/>
                          <a:uLnTx/>
                          <a:uFillTx/>
                          <a:latin typeface="+mn-lt"/>
                          <a:ea typeface="+mn-ea"/>
                          <a:cs typeface="+mn-cs"/>
                        </a:rPr>
                        <a:t>Real customer migration stories across multiple industries and migration scenarios</a:t>
                      </a:r>
                      <a:endParaRPr lang="en-US" sz="2400" dirty="0"/>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dirty="0">
                          <a:ln>
                            <a:noFill/>
                          </a:ln>
                          <a:solidFill>
                            <a:srgbClr val="0070C0"/>
                          </a:solidFill>
                          <a:effectLst/>
                          <a:uLnTx/>
                          <a:uFillTx/>
                          <a:latin typeface="+mn-lt"/>
                          <a:ea typeface="+mn-ea"/>
                          <a:cs typeface="+mn-cs"/>
                        </a:rPr>
                        <a:t>Azure Migration Center: </a:t>
                      </a:r>
                      <a:r>
                        <a:rPr kumimoji="0" lang="en-US" sz="900" b="0" i="0" u="none" strike="noStrike" kern="1200" cap="none" spc="0" normalizeH="0" baseline="0" dirty="0">
                          <a:ln>
                            <a:noFill/>
                          </a:ln>
                          <a:solidFill>
                            <a:srgbClr val="505050"/>
                          </a:solidFill>
                          <a:effectLst/>
                          <a:uLnTx/>
                          <a:uFillTx/>
                          <a:latin typeface="+mn-lt"/>
                          <a:ea typeface="+mn-ea"/>
                          <a:cs typeface="+mn-cs"/>
                        </a:rPr>
                        <a:t>How-to, case study and other related content across the apps &amp; infra Migration journey</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Migration How-</a:t>
                      </a:r>
                      <a:r>
                        <a:rPr kumimoji="0" lang="en-US" sz="1100" b="0" i="0" u="none" strike="noStrike" kern="1200" cap="none" spc="0" normalizeH="0" baseline="0" noProof="0" dirty="0" err="1">
                          <a:ln>
                            <a:noFill/>
                          </a:ln>
                          <a:solidFill>
                            <a:srgbClr val="0070C0"/>
                          </a:solidFill>
                          <a:effectLst/>
                          <a:uLnTx/>
                          <a:uFillTx/>
                          <a:latin typeface="+mn-lt"/>
                          <a:ea typeface="+mn-ea"/>
                          <a:cs typeface="+mn-cs"/>
                        </a:rPr>
                        <a:t>Tos</a:t>
                      </a:r>
                      <a:r>
                        <a:rPr kumimoji="0" lang="en-US" sz="1100" b="0" i="0" u="none" strike="noStrike" kern="1200" cap="none" spc="0" normalizeH="0" baseline="0" noProof="0" dirty="0">
                          <a:ln>
                            <a:noFill/>
                          </a:ln>
                          <a:solidFill>
                            <a:srgbClr val="0070C0"/>
                          </a:solidFill>
                          <a:effectLst/>
                          <a:uLnTx/>
                          <a:uFillTx/>
                          <a:latin typeface="+mn-lt"/>
                          <a:ea typeface="+mn-ea"/>
                          <a:cs typeface="+mn-cs"/>
                        </a:rPr>
                        <a:t>: </a:t>
                      </a:r>
                      <a:r>
                        <a:rPr kumimoji="0" lang="en-US" sz="900" b="0" i="0" u="none" strike="noStrike" kern="1200" cap="none" spc="0" normalizeH="0" baseline="0" noProof="0" dirty="0">
                          <a:ln>
                            <a:noFill/>
                          </a:ln>
                          <a:solidFill>
                            <a:srgbClr val="505050"/>
                          </a:solidFill>
                          <a:effectLst/>
                          <a:uLnTx/>
                          <a:uFillTx/>
                          <a:latin typeface="+mn-lt"/>
                          <a:ea typeface="+mn-ea"/>
                          <a:cs typeface="+mn-cs"/>
                        </a:rPr>
                        <a:t>Guide for migrating on-prem apps and databases to Azure</a:t>
                      </a:r>
                      <a:endParaRPr lang="en-US" sz="2400" dirty="0"/>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17475" marR="0" lvl="0" indent="-117475"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800" b="0" i="0" u="none" strike="noStrike" kern="1200" cap="none" spc="0" normalizeH="0" baseline="0" dirty="0">
                        <a:ln>
                          <a:noFill/>
                        </a:ln>
                        <a:solidFill>
                          <a:srgbClr val="505050"/>
                        </a:solidFill>
                        <a:effectLst/>
                        <a:uLnTx/>
                        <a:uFillTx/>
                        <a:latin typeface="+mn-lt"/>
                        <a:ea typeface="+mn-ea"/>
                        <a:cs typeface="+mn-cs"/>
                      </a:endParaRPr>
                    </a:p>
                  </a:txBody>
                  <a:tcPr marL="27432" marR="27432"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9314070"/>
                  </a:ext>
                </a:extLst>
              </a:tr>
              <a:tr h="0">
                <a:tc vMerge="1">
                  <a:txBody>
                    <a:bodyPr/>
                    <a:lstStyle/>
                    <a:p>
                      <a:endParaRPr lang="en-GB"/>
                    </a:p>
                  </a:txBody>
                  <a:tcPr>
                    <a:lnT w="6350" cap="flat" cmpd="sng" algn="ctr">
                      <a:solidFill>
                        <a:schemeClr val="bg1">
                          <a:lumMod val="75000"/>
                        </a:schemeClr>
                      </a:solidFill>
                      <a:prstDash val="solid"/>
                      <a:round/>
                      <a:headEnd type="none" w="med" len="med"/>
                      <a:tailEnd type="none" w="med" len="med"/>
                    </a:lnT>
                  </a:tcPr>
                </a:tc>
                <a:tc vMerge="1">
                  <a:txBody>
                    <a:bodyPr/>
                    <a:lstStyle/>
                    <a:p>
                      <a:endParaRPr lang="en-GB"/>
                    </a:p>
                  </a:txBody>
                  <a:tcPr>
                    <a:lnT w="6350" cap="flat" cmpd="sng" algn="ctr">
                      <a:solidFill>
                        <a:schemeClr val="bg1">
                          <a:lumMod val="75000"/>
                        </a:schemeClr>
                      </a:solidFill>
                      <a:prstDash val="solid"/>
                      <a:round/>
                      <a:headEnd type="none" w="med" len="med"/>
                      <a:tailEnd type="none" w="med" len="med"/>
                    </a:lnT>
                  </a:tcPr>
                </a:tc>
                <a:tc gridSpan="3">
                  <a:txBody>
                    <a:bodyPr/>
                    <a:lstStyle/>
                    <a:p>
                      <a:pPr marL="100584" marR="0" lvl="0" indent="-100584" algn="l" defTabSz="1087896"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Customer Experience: </a:t>
                      </a:r>
                      <a:r>
                        <a:rPr kumimoji="0" lang="en-US" sz="900" b="0" i="0" u="none" strike="noStrike" kern="1200" cap="none" spc="0" normalizeH="0" baseline="0" dirty="0">
                          <a:ln>
                            <a:noFill/>
                          </a:ln>
                          <a:solidFill>
                            <a:srgbClr val="505050"/>
                          </a:solidFill>
                          <a:effectLst/>
                          <a:uLnTx/>
                          <a:uFillTx/>
                          <a:latin typeface="+mn-lt"/>
                          <a:ea typeface="+mn-ea"/>
                          <a:cs typeface="+mn-cs"/>
                        </a:rPr>
                        <a:t>Real customer scenario-based guidance across “4R” migration journeys</a:t>
                      </a:r>
                    </a:p>
                    <a:p>
                      <a:pPr marL="100584" marR="0" lvl="0" indent="-100584" algn="l" defTabSz="1087896"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On-demand trainings and webinars: </a:t>
                      </a:r>
                      <a:r>
                        <a:rPr kumimoji="0" lang="en-US" sz="900" b="0" i="0" u="none" strike="noStrike" kern="1200" cap="none" spc="0" normalizeH="0" baseline="0" dirty="0">
                          <a:ln>
                            <a:noFill/>
                          </a:ln>
                          <a:solidFill>
                            <a:srgbClr val="505050"/>
                          </a:solidFill>
                          <a:effectLst/>
                          <a:uLnTx/>
                          <a:uFillTx/>
                          <a:latin typeface="+mn-lt"/>
                          <a:ea typeface="+mn-ea"/>
                          <a:cs typeface="+mn-cs"/>
                        </a:rPr>
                        <a:t>Training for migration scenarios, 1</a:t>
                      </a:r>
                      <a:r>
                        <a:rPr kumimoji="0" lang="en-US" sz="900" b="0" i="0" u="none" strike="noStrike" kern="1200" cap="none" spc="0" normalizeH="0" baseline="30000" dirty="0">
                          <a:ln>
                            <a:noFill/>
                          </a:ln>
                          <a:solidFill>
                            <a:srgbClr val="505050"/>
                          </a:solidFill>
                          <a:effectLst/>
                          <a:uLnTx/>
                          <a:uFillTx/>
                          <a:latin typeface="+mn-lt"/>
                          <a:ea typeface="+mn-ea"/>
                          <a:cs typeface="+mn-cs"/>
                        </a:rPr>
                        <a:t>st</a:t>
                      </a:r>
                      <a:r>
                        <a:rPr kumimoji="0" lang="en-US" sz="900" b="0" i="0" u="none" strike="noStrike" kern="1200" cap="none" spc="0" normalizeH="0" baseline="0" dirty="0">
                          <a:ln>
                            <a:noFill/>
                          </a:ln>
                          <a:solidFill>
                            <a:srgbClr val="505050"/>
                          </a:solidFill>
                          <a:effectLst/>
                          <a:uLnTx/>
                          <a:uFillTx/>
                          <a:latin typeface="+mn-lt"/>
                          <a:ea typeface="+mn-ea"/>
                          <a:cs typeface="+mn-cs"/>
                        </a:rPr>
                        <a:t> and 3</a:t>
                      </a:r>
                      <a:r>
                        <a:rPr kumimoji="0" lang="en-US" sz="900" b="0" i="0" u="none" strike="noStrike" kern="1200" cap="none" spc="0" normalizeH="0" baseline="30000" dirty="0">
                          <a:ln>
                            <a:noFill/>
                          </a:ln>
                          <a:solidFill>
                            <a:srgbClr val="505050"/>
                          </a:solidFill>
                          <a:effectLst/>
                          <a:uLnTx/>
                          <a:uFillTx/>
                          <a:latin typeface="+mn-lt"/>
                          <a:ea typeface="+mn-ea"/>
                          <a:cs typeface="+mn-cs"/>
                        </a:rPr>
                        <a:t>rd </a:t>
                      </a:r>
                      <a:r>
                        <a:rPr kumimoji="0" lang="en-US" sz="900" b="0" i="0" u="none" strike="noStrike" kern="1200" cap="none" spc="0" normalizeH="0" baseline="0" dirty="0">
                          <a:ln>
                            <a:noFill/>
                          </a:ln>
                          <a:solidFill>
                            <a:srgbClr val="505050"/>
                          </a:solidFill>
                          <a:effectLst/>
                          <a:uLnTx/>
                          <a:uFillTx/>
                          <a:latin typeface="+mn-lt"/>
                          <a:ea typeface="+mn-ea"/>
                          <a:cs typeface="+mn-cs"/>
                        </a:rPr>
                        <a:t>party tools, APIs, billing, partner center, best practices</a:t>
                      </a:r>
                    </a:p>
                    <a:p>
                      <a:pPr marL="100584" marR="0" lvl="0" indent="-100584" algn="l" defTabSz="1087896"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70C0"/>
                          </a:solidFill>
                          <a:effectLst/>
                          <a:uLnTx/>
                          <a:uFillTx/>
                          <a:latin typeface="+mn-lt"/>
                          <a:ea typeface="+mn-ea"/>
                          <a:cs typeface="+mn-cs"/>
                        </a:rPr>
                        <a:t>Community Support: </a:t>
                      </a:r>
                      <a:r>
                        <a:rPr kumimoji="0" lang="en-US" sz="900" b="0" i="0" u="none" strike="noStrike" kern="1200" cap="none" spc="0" normalizeH="0" baseline="0" noProof="0" dirty="0">
                          <a:ln>
                            <a:noFill/>
                          </a:ln>
                          <a:solidFill>
                            <a:srgbClr val="505050"/>
                          </a:solidFill>
                          <a:effectLst/>
                          <a:uLnTx/>
                          <a:uFillTx/>
                          <a:latin typeface="+mn-lt"/>
                          <a:ea typeface="+mn-ea"/>
                          <a:cs typeface="+mn-cs"/>
                        </a:rPr>
                        <a:t>Direct SME and engineering support through partner community</a:t>
                      </a:r>
                      <a:endParaRPr lang="en-US" sz="2400" dirty="0"/>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tcPr>
                </a:tc>
                <a:tc hMerge="1">
                  <a:txBody>
                    <a:bodyPr/>
                    <a:lstStyle/>
                    <a:p>
                      <a:endParaRPr lang="en-US"/>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78777369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spcAft>
                          <a:spcPts val="400"/>
                        </a:spcAft>
                        <a:buFont typeface="Arial" panose="020B0604020202020204" pitchFamily="34" charset="0"/>
                        <a:buNone/>
                      </a:pPr>
                      <a:r>
                        <a:rPr lang="en-US" sz="1000" b="1" spc="0" dirty="0">
                          <a:solidFill>
                            <a:schemeClr val="tx1"/>
                          </a:solidFill>
                          <a:latin typeface="+mn-lt"/>
                          <a:cs typeface="+mn-cs"/>
                        </a:rPr>
                        <a:t>Offers/Incentives</a:t>
                      </a:r>
                    </a:p>
                  </a:txBody>
                  <a:tcPr marL="36576" marR="18288" marT="9144" marB="18288" vert="vert27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100584" marR="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b="1" u="none" kern="1200" dirty="0">
                          <a:solidFill>
                            <a:srgbClr val="137AD4"/>
                          </a:solidFill>
                          <a:latin typeface="+mn-lt"/>
                          <a:ea typeface="+mn-ea"/>
                          <a:cs typeface="+mn-cs"/>
                        </a:rPr>
                        <a:t>FY 19 Partner Offers</a:t>
                      </a:r>
                    </a:p>
                    <a:p>
                      <a:pPr marL="100584" marR="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b="0" u="none" kern="1200" dirty="0">
                          <a:solidFill>
                            <a:srgbClr val="137AD4"/>
                          </a:solidFill>
                          <a:latin typeface="+mn-lt"/>
                          <a:ea typeface="+mn-ea"/>
                          <a:cs typeface="+mn-cs"/>
                        </a:rPr>
                        <a:t>Intelligent Cloud Investments for and through Partners </a:t>
                      </a:r>
                    </a:p>
                    <a:p>
                      <a:pPr marL="100584" marR="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b="0" u="none" kern="1200" dirty="0">
                          <a:solidFill>
                            <a:srgbClr val="137AD4"/>
                          </a:solidFill>
                          <a:latin typeface="+mn-lt"/>
                          <a:ea typeface="+mn-ea"/>
                          <a:cs typeface="+mn-cs"/>
                        </a:rPr>
                        <a:t>Azure CSP Partner Offers Overview:</a:t>
                      </a:r>
                      <a:r>
                        <a:rPr lang="en-US" sz="1100" b="0" u="none" kern="1200" baseline="0" dirty="0">
                          <a:solidFill>
                            <a:srgbClr val="137AD4"/>
                          </a:solidFill>
                          <a:latin typeface="+mn-lt"/>
                          <a:ea typeface="+mn-ea"/>
                          <a:cs typeface="+mn-cs"/>
                        </a:rPr>
                        <a:t> </a:t>
                      </a:r>
                      <a:r>
                        <a:rPr kumimoji="0" lang="en-US" sz="900" b="0" i="0" u="none" strike="noStrike" kern="1200" cap="none" spc="0" normalizeH="0" baseline="0" dirty="0">
                          <a:ln>
                            <a:noFill/>
                          </a:ln>
                          <a:solidFill>
                            <a:srgbClr val="505050"/>
                          </a:solidFill>
                          <a:effectLst/>
                          <a:uLnTx/>
                          <a:uFillTx/>
                          <a:latin typeface="+mn-lt"/>
                          <a:ea typeface="+mn-ea"/>
                          <a:cs typeface="+mn-cs"/>
                        </a:rPr>
                        <a:t>Synopsis of CSP offers</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100" b="0" kern="1200" dirty="0">
                          <a:solidFill>
                            <a:schemeClr val="tx2"/>
                          </a:solidFill>
                          <a:latin typeface="+mn-lt"/>
                          <a:ea typeface="+mn-ea"/>
                          <a:cs typeface="+mn-cs"/>
                        </a:rPr>
                        <a:t>Windows Server and SQL EOS customer offer: </a:t>
                      </a:r>
                      <a:r>
                        <a:rPr lang="en-US" sz="900" dirty="0" err="1"/>
                        <a:t>EoS</a:t>
                      </a:r>
                      <a:r>
                        <a:rPr lang="en-US" sz="900" dirty="0"/>
                        <a:t> for Windows Server and SQL Server 2008 and 2008 R2 as a primary trigger for migration</a:t>
                      </a:r>
                      <a:endParaRPr kumimoji="0" lang="en-US" sz="900" b="0" i="0" u="none" strike="noStrike" kern="1200" cap="none" spc="0" normalizeH="0" baseline="0" dirty="0">
                        <a:ln>
                          <a:noFill/>
                        </a:ln>
                        <a:solidFill>
                          <a:srgbClr val="505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Azure Reserved VM Instances: </a:t>
                      </a:r>
                      <a:r>
                        <a:rPr kumimoji="0" lang="en-US" sz="900" b="0" i="0" u="none" strike="noStrike" kern="1200" cap="none" spc="0" normalizeH="0" baseline="0" dirty="0">
                          <a:ln>
                            <a:noFill/>
                          </a:ln>
                          <a:solidFill>
                            <a:srgbClr val="505050"/>
                          </a:solidFill>
                          <a:effectLst/>
                          <a:uLnTx/>
                          <a:uFillTx/>
                          <a:latin typeface="+mn-lt"/>
                          <a:ea typeface="+mn-ea"/>
                          <a:cs typeface="+mn-cs"/>
                        </a:rPr>
                        <a:t>Lower-cost VMs for dedicated periods</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Customer Microsoft Licensing Benefits: </a:t>
                      </a:r>
                      <a:r>
                        <a:rPr kumimoji="0" lang="en-US" sz="900" b="0" i="0" u="none" strike="noStrike" kern="1200" cap="none" spc="0" normalizeH="0" baseline="0" noProof="0" dirty="0">
                          <a:ln>
                            <a:noFill/>
                          </a:ln>
                          <a:solidFill>
                            <a:srgbClr val="505050"/>
                          </a:solidFill>
                          <a:effectLst/>
                          <a:uLnTx/>
                          <a:uFillTx/>
                          <a:latin typeface="+mn-lt"/>
                          <a:ea typeface="+mn-ea"/>
                          <a:cs typeface="+mn-cs"/>
                        </a:rPr>
                        <a:t>Customer benefits that Partners can leverage for migrations</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3</a:t>
                      </a:r>
                      <a:r>
                        <a:rPr kumimoji="0" lang="en-US" sz="1100" b="0" i="0" u="none" strike="noStrike" kern="1200" cap="none" spc="0" normalizeH="0" baseline="30000" dirty="0">
                          <a:ln>
                            <a:noFill/>
                          </a:ln>
                          <a:solidFill>
                            <a:srgbClr val="0070C0"/>
                          </a:solidFill>
                          <a:effectLst/>
                          <a:uLnTx/>
                          <a:uFillTx/>
                          <a:latin typeface="+mn-lt"/>
                          <a:ea typeface="+mn-ea"/>
                          <a:cs typeface="+mn-cs"/>
                        </a:rPr>
                        <a:t>rd</a:t>
                      </a:r>
                      <a:r>
                        <a:rPr kumimoji="0" lang="en-US" sz="1100" b="0" i="0" u="none" strike="noStrike" kern="1200" cap="none" spc="0" normalizeH="0" baseline="0" dirty="0">
                          <a:ln>
                            <a:noFill/>
                          </a:ln>
                          <a:solidFill>
                            <a:srgbClr val="0070C0"/>
                          </a:solidFill>
                          <a:effectLst/>
                          <a:uLnTx/>
                          <a:uFillTx/>
                          <a:latin typeface="+mn-lt"/>
                          <a:ea typeface="+mn-ea"/>
                          <a:cs typeface="+mn-cs"/>
                        </a:rPr>
                        <a:t> Party App/Infra Tools funding for CSP: </a:t>
                      </a:r>
                      <a:r>
                        <a:rPr kumimoji="0" lang="en-US" sz="900" b="0" i="0" u="none" strike="noStrike" kern="1200" cap="none" spc="0" normalizeH="0" baseline="0" dirty="0">
                          <a:ln>
                            <a:noFill/>
                          </a:ln>
                          <a:solidFill>
                            <a:srgbClr val="505050"/>
                          </a:solidFill>
                          <a:effectLst/>
                          <a:uLnTx/>
                          <a:uFillTx/>
                          <a:latin typeface="+mn-lt"/>
                          <a:ea typeface="+mn-ea"/>
                          <a:cs typeface="+mn-cs"/>
                        </a:rPr>
                        <a:t>Free/discounted licenses from Movere and other 3</a:t>
                      </a:r>
                      <a:r>
                        <a:rPr kumimoji="0" lang="en-US" sz="900" b="0" i="0" u="none" strike="noStrike" kern="1200" cap="none" spc="0" normalizeH="0" baseline="30000" dirty="0">
                          <a:ln>
                            <a:noFill/>
                          </a:ln>
                          <a:solidFill>
                            <a:srgbClr val="505050"/>
                          </a:solidFill>
                          <a:effectLst/>
                          <a:uLnTx/>
                          <a:uFillTx/>
                          <a:latin typeface="+mn-lt"/>
                          <a:ea typeface="+mn-ea"/>
                          <a:cs typeface="+mn-cs"/>
                        </a:rPr>
                        <a:t>rd</a:t>
                      </a:r>
                      <a:r>
                        <a:rPr kumimoji="0" lang="en-US" sz="900" b="0" i="0" u="none" strike="noStrike" kern="1200" cap="none" spc="0" normalizeH="0" baseline="0" dirty="0">
                          <a:ln>
                            <a:noFill/>
                          </a:ln>
                          <a:solidFill>
                            <a:srgbClr val="505050"/>
                          </a:solidFill>
                          <a:effectLst/>
                          <a:uLnTx/>
                          <a:uFillTx/>
                          <a:latin typeface="+mn-lt"/>
                          <a:ea typeface="+mn-ea"/>
                          <a:cs typeface="+mn-cs"/>
                        </a:rPr>
                        <a:t> party tools</a:t>
                      </a:r>
                      <a:endParaRPr kumimoji="0" lang="en-US" sz="900" b="0" i="0" u="none" strike="noStrike" kern="1200" cap="none" spc="0" normalizeH="0" baseline="0" dirty="0">
                        <a:ln>
                          <a:noFill/>
                        </a:ln>
                        <a:solidFill>
                          <a:srgbClr val="00B050"/>
                        </a:solidFill>
                        <a:effectLst/>
                        <a:uLnTx/>
                        <a:uFillTx/>
                        <a:latin typeface="+mn-lt"/>
                        <a:ea typeface="+mn-ea"/>
                        <a:cs typeface="+mn-cs"/>
                      </a:endParaRP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70C0"/>
                          </a:solidFill>
                          <a:effectLst/>
                          <a:uLnTx/>
                          <a:uFillTx/>
                          <a:latin typeface="+mn-lt"/>
                          <a:ea typeface="+mn-ea"/>
                          <a:cs typeface="+mn-cs"/>
                        </a:rPr>
                        <a:t>Free Technical Support (CSP only): </a:t>
                      </a:r>
                      <a:r>
                        <a:rPr kumimoji="0" lang="en-US" sz="900" b="0" i="0" u="none" strike="noStrike" kern="1200" cap="none" spc="0" normalizeH="0" baseline="0" dirty="0">
                          <a:ln>
                            <a:noFill/>
                          </a:ln>
                          <a:solidFill>
                            <a:srgbClr val="505050"/>
                          </a:solidFill>
                          <a:effectLst/>
                          <a:uLnTx/>
                          <a:uFillTx/>
                          <a:latin typeface="+mn-lt"/>
                          <a:ea typeface="+mn-ea"/>
                          <a:cs typeface="+mn-cs"/>
                        </a:rPr>
                        <a:t>15 hours for tool, billing, API questions</a:t>
                      </a: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Azure Access [CSP] </a:t>
                      </a:r>
                      <a:r>
                        <a:rPr kumimoji="0" lang="en-US" sz="1100" b="0" i="0" u="none" strike="noStrike" kern="1200" cap="none" spc="0" normalizeH="0" baseline="0" dirty="0" err="1">
                          <a:ln>
                            <a:noFill/>
                          </a:ln>
                          <a:solidFill>
                            <a:srgbClr val="0070C0"/>
                          </a:solidFill>
                          <a:effectLst/>
                          <a:uLnTx/>
                          <a:uFillTx/>
                          <a:latin typeface="+mn-lt"/>
                          <a:ea typeface="+mn-ea"/>
                          <a:cs typeface="+mn-cs"/>
                        </a:rPr>
                        <a:t>PoC</a:t>
                      </a:r>
                      <a:r>
                        <a:rPr kumimoji="0" lang="en-US" sz="1100" b="0" i="0" u="none" strike="noStrike" kern="1200" cap="none" spc="0" normalizeH="0" baseline="0" dirty="0">
                          <a:ln>
                            <a:noFill/>
                          </a:ln>
                          <a:solidFill>
                            <a:srgbClr val="0070C0"/>
                          </a:solidFill>
                          <a:effectLst/>
                          <a:uLnTx/>
                          <a:uFillTx/>
                          <a:latin typeface="+mn-lt"/>
                          <a:ea typeface="+mn-ea"/>
                          <a:cs typeface="+mn-cs"/>
                        </a:rPr>
                        <a:t> Credit: </a:t>
                      </a:r>
                      <a:r>
                        <a:rPr kumimoji="0" lang="en-US" sz="900" b="0" i="0" u="none" strike="noStrike" kern="1200" cap="none" spc="0" normalizeH="0" baseline="0" dirty="0">
                          <a:ln>
                            <a:noFill/>
                          </a:ln>
                          <a:solidFill>
                            <a:srgbClr val="505050"/>
                          </a:solidFill>
                          <a:effectLst/>
                          <a:uLnTx/>
                          <a:uFillTx/>
                          <a:latin typeface="+mn-lt"/>
                          <a:ea typeface="+mn-ea"/>
                          <a:cs typeface="+mn-cs"/>
                        </a:rPr>
                        <a:t>An offer to allow partners to run customer </a:t>
                      </a:r>
                      <a:r>
                        <a:rPr kumimoji="0" lang="en-US" sz="900" b="0" i="0" u="none" strike="noStrike" kern="1200" cap="none" spc="0" normalizeH="0" baseline="0" dirty="0" err="1">
                          <a:ln>
                            <a:noFill/>
                          </a:ln>
                          <a:solidFill>
                            <a:srgbClr val="505050"/>
                          </a:solidFill>
                          <a:effectLst/>
                          <a:uLnTx/>
                          <a:uFillTx/>
                          <a:latin typeface="+mn-lt"/>
                          <a:ea typeface="+mn-ea"/>
                          <a:cs typeface="+mn-cs"/>
                        </a:rPr>
                        <a:t>PoCs</a:t>
                      </a:r>
                      <a:r>
                        <a:rPr kumimoji="0" lang="en-US" sz="900" b="0" i="0" u="none" strike="noStrike" kern="1200" cap="none" spc="0" normalizeH="0" baseline="0" dirty="0">
                          <a:ln>
                            <a:noFill/>
                          </a:ln>
                          <a:solidFill>
                            <a:srgbClr val="505050"/>
                          </a:solidFill>
                          <a:effectLst/>
                          <a:uLnTx/>
                          <a:uFillTx/>
                          <a:latin typeface="+mn-lt"/>
                          <a:ea typeface="+mn-ea"/>
                          <a:cs typeface="+mn-cs"/>
                        </a:rPr>
                        <a:t> without incremental cost</a:t>
                      </a:r>
                    </a:p>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Large Customer Migration Accelerator: </a:t>
                      </a:r>
                      <a:r>
                        <a:rPr lang="en-US" sz="900" dirty="0"/>
                        <a:t>CSP accelerator of up to 30% of Azure consumption</a:t>
                      </a:r>
                      <a:endParaRPr kumimoji="0" lang="en-US" sz="900" b="0" i="0" u="none" strike="noStrike" kern="1200" cap="none" spc="0" normalizeH="0" baseline="0" dirty="0">
                        <a:ln>
                          <a:noFill/>
                        </a:ln>
                        <a:solidFill>
                          <a:srgbClr val="505050"/>
                        </a:solidFill>
                        <a:effectLst/>
                        <a:uLnTx/>
                        <a:uFillTx/>
                        <a:latin typeface="+mn-lt"/>
                        <a:ea typeface="+mn-ea"/>
                        <a:cs typeface="+mn-cs"/>
                      </a:endParaRP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0584" marR="0" lvl="0" indent="-100584" algn="l" defTabSz="1087896"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dirty="0">
                          <a:ln>
                            <a:noFill/>
                          </a:ln>
                          <a:solidFill>
                            <a:srgbClr val="0070C0"/>
                          </a:solidFill>
                          <a:effectLst/>
                          <a:uLnTx/>
                          <a:uFillTx/>
                          <a:latin typeface="+mn-lt"/>
                          <a:ea typeface="+mn-ea"/>
                          <a:cs typeface="+mn-cs"/>
                        </a:rPr>
                        <a:t>FastTrack for Azure (limited scope): </a:t>
                      </a:r>
                      <a:r>
                        <a:rPr lang="en-US" sz="1000" dirty="0">
                          <a:solidFill>
                            <a:srgbClr val="505050"/>
                          </a:solidFill>
                        </a:rPr>
                        <a:t>Access to Microsoft engineers work from setup, configuration, and development to production. Limited Geo availability</a:t>
                      </a:r>
                      <a:endParaRPr kumimoji="0" lang="en-US" sz="900" b="0" i="0" u="none" strike="noStrike" kern="1200" cap="none" spc="0" normalizeH="0" baseline="0" dirty="0">
                        <a:ln>
                          <a:noFill/>
                        </a:ln>
                        <a:solidFill>
                          <a:srgbClr val="505050"/>
                        </a:solidFill>
                        <a:effectLst/>
                        <a:uLnTx/>
                        <a:uFillTx/>
                        <a:latin typeface="+mn-lt"/>
                        <a:ea typeface="+mn-ea"/>
                        <a:cs typeface="+mn-cs"/>
                      </a:endParaRPr>
                    </a:p>
                  </a:txBody>
                  <a:tcPr marL="36576" marR="18288" marT="9144"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a:xfrm>
            <a:off x="68753" y="97177"/>
            <a:ext cx="12192000" cy="646042"/>
          </a:xfrm>
        </p:spPr>
        <p:txBody>
          <a:bodyPr/>
          <a:lstStyle/>
          <a:p>
            <a:r>
              <a:rPr lang="en-IN" dirty="0"/>
              <a:t>Summary of Content</a:t>
            </a:r>
            <a:endParaRPr lang="en-US" dirty="0"/>
          </a:p>
        </p:txBody>
      </p:sp>
      <p:sp>
        <p:nvSpPr>
          <p:cNvPr id="8" name="Slide Number Placeholder 7">
            <a:extLst>
              <a:ext uri="{FF2B5EF4-FFF2-40B4-BE49-F238E27FC236}">
                <a16:creationId xmlns:a16="http://schemas.microsoft.com/office/drawing/2014/main" id="{9A08BB85-AC8D-499F-B1C9-6064723A47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3" name="Rectangle 12">
            <a:extLst>
              <a:ext uri="{FF2B5EF4-FFF2-40B4-BE49-F238E27FC236}">
                <a16:creationId xmlns:a16="http://schemas.microsoft.com/office/drawing/2014/main" id="{F627A7C2-59A9-4BC2-904B-76D2075B51BF}"/>
              </a:ext>
            </a:extLst>
          </p:cNvPr>
          <p:cNvSpPr/>
          <p:nvPr/>
        </p:nvSpPr>
        <p:spPr>
          <a:xfrm>
            <a:off x="9988686" y="97177"/>
            <a:ext cx="1441315" cy="1466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 tIns="27432" rIns="27432" bIns="27432"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0000"/>
              </a:lnSpc>
              <a:spcBef>
                <a:spcPts val="100"/>
              </a:spcBef>
              <a:spcAft>
                <a:spcPts val="0"/>
              </a:spcAft>
              <a:buClrTx/>
              <a:buSzTx/>
              <a:buFontTx/>
              <a:buNone/>
              <a:tabLst/>
              <a:defRPr/>
            </a:pPr>
            <a:r>
              <a:rPr kumimoji="0" lang="en-US" sz="700" b="1" i="0" u="none" strike="noStrike" kern="1200" cap="none" spc="0" normalizeH="0" baseline="0" noProof="0" dirty="0">
                <a:ln>
                  <a:noFill/>
                </a:ln>
                <a:solidFill>
                  <a:srgbClr val="0072C6"/>
                </a:solidFill>
                <a:effectLst/>
                <a:uLnTx/>
                <a:uFillTx/>
                <a:latin typeface="Segoe UI"/>
                <a:ea typeface="+mn-ea"/>
                <a:cs typeface="Segoe UI" pitchFamily="34" charset="0"/>
              </a:rPr>
              <a:t>BOLD = Most Important</a:t>
            </a:r>
            <a:endParaRPr kumimoji="0" lang="en-US" sz="700" b="0" i="0" u="none" strike="noStrike" kern="1200" cap="none" spc="0" normalizeH="0" baseline="0" noProof="0" dirty="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3991238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FF21CAE-4FF4-4AE8-8FA7-A0F226F063B0}"/>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1" name="think-cell Slide" r:id="rId6" imgW="378" imgH="377" progId="TCLayout.ActiveDocument.1">
                  <p:embed/>
                </p:oleObj>
              </mc:Choice>
              <mc:Fallback>
                <p:oleObj name="think-cell Slide" r:id="rId6" imgW="378" imgH="377" progId="TCLayout.ActiveDocument.1">
                  <p:embed/>
                  <p:pic>
                    <p:nvPicPr>
                      <p:cNvPr id="9" name="Object 8" hidden="1">
                        <a:extLst>
                          <a:ext uri="{FF2B5EF4-FFF2-40B4-BE49-F238E27FC236}">
                            <a16:creationId xmlns:a16="http://schemas.microsoft.com/office/drawing/2014/main" id="{2FF21CAE-4FF4-4AE8-8FA7-A0F226F063B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D70D3EC-324B-4032-A630-204C15EC6954}"/>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US"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US"/>
              <a:t>Azure Migration Center</a:t>
            </a:r>
            <a:endParaRPr lang="en-US" dirty="0"/>
          </a:p>
        </p:txBody>
      </p:sp>
      <p:sp>
        <p:nvSpPr>
          <p:cNvPr id="6" name="Text Placeholder 5">
            <a:extLst>
              <a:ext uri="{FF2B5EF4-FFF2-40B4-BE49-F238E27FC236}">
                <a16:creationId xmlns:a16="http://schemas.microsoft.com/office/drawing/2014/main" id="{F48AD05D-778C-474B-B966-EAF9B08BBFD3}"/>
              </a:ext>
            </a:extLst>
          </p:cNvPr>
          <p:cNvSpPr>
            <a:spLocks noGrp="1"/>
          </p:cNvSpPr>
          <p:nvPr>
            <p:ph type="body" sz="quarter" idx="12"/>
          </p:nvPr>
        </p:nvSpPr>
        <p:spPr/>
        <p:txBody>
          <a:bodyPr/>
          <a:lstStyle/>
          <a:p>
            <a:r>
              <a:rPr lang="en-US"/>
              <a:t>How-to, case study and other related content across the apps &amp; infra Migration journey</a:t>
            </a:r>
            <a:endParaRPr lang="en-US" dirty="0"/>
          </a:p>
        </p:txBody>
      </p:sp>
      <p:sp>
        <p:nvSpPr>
          <p:cNvPr id="19" name="Slide Number Placeholder 18">
            <a:extLst>
              <a:ext uri="{FF2B5EF4-FFF2-40B4-BE49-F238E27FC236}">
                <a16:creationId xmlns:a16="http://schemas.microsoft.com/office/drawing/2014/main" id="{191ABE9A-5D46-4C56-A088-FE9198D140B1}"/>
              </a:ext>
            </a:extLst>
          </p:cNvPr>
          <p:cNvSpPr>
            <a:spLocks noGrp="1"/>
          </p:cNvSpPr>
          <p:nvPr>
            <p:ph type="sldNum" sz="quarter" idx="4"/>
          </p:nvPr>
        </p:nvSpPr>
        <p:spPr/>
        <p:txBody>
          <a:bodyPr/>
          <a:lstStyle/>
          <a:p>
            <a:fld id="{FAADACFB-7C71-4E89-89D2-7BBA40B7BFA9}" type="slidenum">
              <a:rPr lang="en-US" smtClean="0"/>
              <a:pPr/>
              <a:t>7</a:t>
            </a:fld>
            <a:endParaRPr lang="en-US" dirty="0"/>
          </a:p>
        </p:txBody>
      </p:sp>
      <p:sp>
        <p:nvSpPr>
          <p:cNvPr id="15" name="Text Placeholder 14"/>
          <p:cNvSpPr>
            <a:spLocks noGrp="1"/>
          </p:cNvSpPr>
          <p:nvPr>
            <p:ph type="body" sz="quarter" idx="13"/>
          </p:nvPr>
        </p:nvSpPr>
        <p:spPr/>
        <p:txBody>
          <a:bodyPr/>
          <a:lstStyle/>
          <a:p>
            <a:pPr lvl="0"/>
            <a:r>
              <a:rPr lang="en-US" dirty="0"/>
              <a:t>What is the Azure Migration Center</a:t>
            </a:r>
          </a:p>
          <a:p>
            <a:pPr lvl="1"/>
            <a:r>
              <a:rPr lang="en-US" dirty="0"/>
              <a:t>A hub for Microsoft information regarding Azure migration </a:t>
            </a:r>
          </a:p>
          <a:p>
            <a:pPr lvl="1"/>
            <a:r>
              <a:rPr lang="en-US" dirty="0"/>
              <a:t>Includes step by step guides to each stage of the migration journey, links to training, how-to, and case studies, as well as information on migration tools and ISV partners </a:t>
            </a:r>
          </a:p>
          <a:p>
            <a:r>
              <a:rPr lang="en-US" dirty="0"/>
              <a:t>When to use it</a:t>
            </a:r>
          </a:p>
          <a:p>
            <a:pPr lvl="1"/>
            <a:r>
              <a:rPr lang="en-US" dirty="0"/>
              <a:t>The site is a reference across the entire migration practice journey, from planning initial investments to first </a:t>
            </a:r>
            <a:r>
              <a:rPr lang="en-US" dirty="0" err="1"/>
              <a:t>PoCs</a:t>
            </a:r>
            <a:r>
              <a:rPr lang="en-US" dirty="0"/>
              <a:t> to full customer migrations</a:t>
            </a:r>
          </a:p>
          <a:p>
            <a:pPr lvl="1"/>
            <a:r>
              <a:rPr lang="en-US" dirty="0"/>
              <a:t>Watch Azure migration webinar series</a:t>
            </a:r>
          </a:p>
          <a:p>
            <a:pPr lvl="0"/>
            <a:r>
              <a:rPr lang="en-US" dirty="0"/>
              <a:t>How to access</a:t>
            </a:r>
          </a:p>
          <a:p>
            <a:pPr lvl="1"/>
            <a:r>
              <a:rPr lang="en-US" dirty="0"/>
              <a:t>The site is a core part of the overall Azure.com site- and can be accessed directly </a:t>
            </a:r>
            <a:r>
              <a:rPr lang="en-US" dirty="0">
                <a:hlinkClick r:id="rId8"/>
              </a:rPr>
              <a:t>here</a:t>
            </a:r>
            <a:endParaRPr lang="en-US" dirty="0"/>
          </a:p>
          <a:p>
            <a:pPr lvl="1"/>
            <a:r>
              <a:rPr lang="en-US" dirty="0"/>
              <a:t>See Microsoft leadership discussing why now is the time to migrate to Azure </a:t>
            </a:r>
            <a:r>
              <a:rPr lang="en-US" dirty="0">
                <a:hlinkClick r:id="rId9"/>
              </a:rPr>
              <a:t>in this video</a:t>
            </a:r>
            <a:r>
              <a:rPr lang="en-US" dirty="0"/>
              <a:t> (requires registration)</a:t>
            </a:r>
          </a:p>
        </p:txBody>
      </p:sp>
      <p:sp>
        <p:nvSpPr>
          <p:cNvPr id="5" name="TextBox 4">
            <a:extLst>
              <a:ext uri="{FF2B5EF4-FFF2-40B4-BE49-F238E27FC236}">
                <a16:creationId xmlns:a16="http://schemas.microsoft.com/office/drawing/2014/main" id="{5074B43E-36D6-9641-BFBA-FA1F855B48C9}"/>
              </a:ext>
            </a:extLst>
          </p:cNvPr>
          <p:cNvSpPr txBox="1"/>
          <p:nvPr/>
        </p:nvSpPr>
        <p:spPr>
          <a:xfrm>
            <a:off x="1092200" y="711200"/>
            <a:ext cx="0" cy="0"/>
          </a:xfrm>
          <a:prstGeom prst="rect">
            <a:avLst/>
          </a:prstGeom>
        </p:spPr>
        <p:txBody>
          <a:bodyPr vert="horz" wrap="none" lIns="91440" tIns="91440" rIns="91440" bIns="91440" rtlCol="0" anchor="t">
            <a:noAutofit/>
          </a:body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graphicFrame>
        <p:nvGraphicFramePr>
          <p:cNvPr id="18" name="Content Placeholder 4">
            <a:extLst>
              <a:ext uri="{FF2B5EF4-FFF2-40B4-BE49-F238E27FC236}">
                <a16:creationId xmlns:a16="http://schemas.microsoft.com/office/drawing/2014/main" id="{5DAB4EA9-F266-4622-8699-206D64E6EC61}"/>
              </a:ext>
            </a:extLst>
          </p:cNvPr>
          <p:cNvGraphicFramePr>
            <a:graphicFrameLocks/>
          </p:cNvGraphicFramePr>
          <p:nvPr>
            <p:extLst>
              <p:ext uri="{D42A27DB-BD31-4B8C-83A1-F6EECF244321}">
                <p14:modId xmlns:p14="http://schemas.microsoft.com/office/powerpoint/2010/main" val="1983424223"/>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22" name="Picture 21">
            <a:extLst>
              <a:ext uri="{FF2B5EF4-FFF2-40B4-BE49-F238E27FC236}">
                <a16:creationId xmlns:a16="http://schemas.microsoft.com/office/drawing/2014/main" id="{4A5FD139-4317-4141-88E3-D94AC88E38A5}"/>
              </a:ext>
            </a:extLst>
          </p:cNvPr>
          <p:cNvPicPr>
            <a:picLocks noChangeAspect="1"/>
          </p:cNvPicPr>
          <p:nvPr/>
        </p:nvPicPr>
        <p:blipFill>
          <a:blip r:embed="rId10"/>
          <a:stretch>
            <a:fillRect/>
          </a:stretch>
        </p:blipFill>
        <p:spPr>
          <a:xfrm>
            <a:off x="6934202" y="1419224"/>
            <a:ext cx="4963158" cy="3988824"/>
          </a:xfrm>
          <a:prstGeom prst="rect">
            <a:avLst/>
          </a:prstGeom>
        </p:spPr>
      </p:pic>
    </p:spTree>
    <p:extLst>
      <p:ext uri="{BB962C8B-B14F-4D97-AF65-F5344CB8AC3E}">
        <p14:creationId xmlns:p14="http://schemas.microsoft.com/office/powerpoint/2010/main" val="1781947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39ED784-2B92-4E3F-9DB7-C34B5E00C465}"/>
              </a:ext>
            </a:extLst>
          </p:cNvPr>
          <p:cNvGraphicFramePr>
            <a:graphicFrameLocks noChangeAspect="1"/>
          </p:cNvGraphicFramePr>
          <p:nvPr>
            <p:custDataLst>
              <p:tags r:id="rId2"/>
            </p:custDataLst>
            <p:extLst>
              <p:ext uri="{D42A27DB-BD31-4B8C-83A1-F6EECF244321}">
                <p14:modId xmlns:p14="http://schemas.microsoft.com/office/powerpoint/2010/main" val="37085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5" name="think-cell Slide" r:id="rId5" imgW="378" imgH="377" progId="TCLayout.ActiveDocument.1">
                  <p:embed/>
                </p:oleObj>
              </mc:Choice>
              <mc:Fallback>
                <p:oleObj name="think-cell Slide" r:id="rId5" imgW="378" imgH="377" progId="TCLayout.ActiveDocument.1">
                  <p:embed/>
                  <p:pic>
                    <p:nvPicPr>
                      <p:cNvPr id="11" name="Object 10" hidden="1">
                        <a:extLst>
                          <a:ext uri="{FF2B5EF4-FFF2-40B4-BE49-F238E27FC236}">
                            <a16:creationId xmlns:a16="http://schemas.microsoft.com/office/drawing/2014/main" id="{539ED784-2B92-4E3F-9DB7-C34B5E00C46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79E6067-94F2-436A-81D8-5DD3A7CEDAD2}"/>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TCO calculator</a:t>
            </a:r>
            <a:endParaRPr lang="en-US" dirty="0"/>
          </a:p>
        </p:txBody>
      </p:sp>
      <p:sp>
        <p:nvSpPr>
          <p:cNvPr id="13" name="Text Placeholder 12">
            <a:extLst>
              <a:ext uri="{FF2B5EF4-FFF2-40B4-BE49-F238E27FC236}">
                <a16:creationId xmlns:a16="http://schemas.microsoft.com/office/drawing/2014/main" id="{431B6DF4-DAA8-4ADE-888A-CF50FA465F83}"/>
              </a:ext>
            </a:extLst>
          </p:cNvPr>
          <p:cNvSpPr>
            <a:spLocks noGrp="1"/>
          </p:cNvSpPr>
          <p:nvPr>
            <p:ph type="body" sz="quarter" idx="12"/>
          </p:nvPr>
        </p:nvSpPr>
        <p:spPr/>
        <p:txBody>
          <a:bodyPr/>
          <a:lstStyle/>
          <a:p>
            <a:r>
              <a:rPr lang="en-US"/>
              <a:t>Estimate cost savings by migrating workloads to Azure </a:t>
            </a:r>
            <a:endParaRPr lang="en-US" dirty="0"/>
          </a:p>
        </p:txBody>
      </p:sp>
      <p:sp>
        <p:nvSpPr>
          <p:cNvPr id="33" name="Slide Number Placeholder 32">
            <a:extLst>
              <a:ext uri="{FF2B5EF4-FFF2-40B4-BE49-F238E27FC236}">
                <a16:creationId xmlns:a16="http://schemas.microsoft.com/office/drawing/2014/main" id="{8685C5A7-133E-4BE8-872E-77132FF9C2F5}"/>
              </a:ext>
            </a:extLst>
          </p:cNvPr>
          <p:cNvSpPr>
            <a:spLocks noGrp="1"/>
          </p:cNvSpPr>
          <p:nvPr>
            <p:ph type="sldNum" sz="quarter" idx="4"/>
          </p:nvPr>
        </p:nvSpPr>
        <p:spPr/>
        <p:txBody>
          <a:bodyPr/>
          <a:lstStyle/>
          <a:p>
            <a:fld id="{FAADACFB-7C71-4E89-89D2-7BBA40B7BFA9}" type="slidenum">
              <a:rPr lang="en-US" smtClean="0"/>
              <a:pPr/>
              <a:t>8</a:t>
            </a:fld>
            <a:endParaRPr lang="en-US" dirty="0"/>
          </a:p>
        </p:txBody>
      </p:sp>
      <p:sp>
        <p:nvSpPr>
          <p:cNvPr id="15" name="Text Placeholder 14"/>
          <p:cNvSpPr>
            <a:spLocks noGrp="1"/>
          </p:cNvSpPr>
          <p:nvPr>
            <p:ph type="body" sz="quarter" idx="13"/>
          </p:nvPr>
        </p:nvSpPr>
        <p:spPr>
          <a:xfrm>
            <a:off x="227073" y="1419224"/>
            <a:ext cx="6324540" cy="5057775"/>
          </a:xfrm>
        </p:spPr>
        <p:txBody>
          <a:bodyPr/>
          <a:lstStyle/>
          <a:p>
            <a:pPr lvl="0"/>
            <a:r>
              <a:rPr lang="en-US" dirty="0"/>
              <a:t>What does the tool do</a:t>
            </a:r>
          </a:p>
          <a:p>
            <a:pPr lvl="1"/>
            <a:r>
              <a:rPr lang="en-US" dirty="0"/>
              <a:t>The TCO Calculator recommends a set of equivalent services in Azure that will support customer workloads. The reporting shows each cost category with estimated on-premises versus Azure spend. There are several cost categories that either decrease or go away completely when customers move workloads to the cloud</a:t>
            </a:r>
          </a:p>
          <a:p>
            <a:pPr lvl="0"/>
            <a:r>
              <a:rPr lang="en-US" dirty="0"/>
              <a:t>Why to use it</a:t>
            </a:r>
          </a:p>
          <a:p>
            <a:pPr lvl="1"/>
            <a:r>
              <a:rPr lang="en-US" dirty="0"/>
              <a:t>Cost savings are a strong part of the Azure value proposition- this simple tools lets partners visualize those for their customers</a:t>
            </a:r>
          </a:p>
          <a:p>
            <a:pPr lvl="1"/>
            <a:r>
              <a:rPr lang="en-US" dirty="0"/>
              <a:t>This is a business development tool – it is an estimator of potential saving, not a quote tool</a:t>
            </a:r>
          </a:p>
          <a:p>
            <a:pPr lvl="1"/>
            <a:r>
              <a:rPr lang="en-US" dirty="0"/>
              <a:t>Follow a simple three step process allows to demonstrate Azure cost savings to customers</a:t>
            </a:r>
          </a:p>
          <a:p>
            <a:pPr lvl="0"/>
            <a:r>
              <a:rPr lang="en-US" dirty="0"/>
              <a:t>How to access</a:t>
            </a:r>
          </a:p>
          <a:p>
            <a:pPr lvl="1"/>
            <a:r>
              <a:rPr lang="en-US" dirty="0">
                <a:hlinkClick r:id="rId7"/>
              </a:rPr>
              <a:t>Link to TCO tool</a:t>
            </a:r>
            <a:endParaRPr lang="en-US" dirty="0"/>
          </a:p>
        </p:txBody>
      </p:sp>
      <p:graphicFrame>
        <p:nvGraphicFramePr>
          <p:cNvPr id="28" name="Content Placeholder 4">
            <a:extLst>
              <a:ext uri="{FF2B5EF4-FFF2-40B4-BE49-F238E27FC236}">
                <a16:creationId xmlns:a16="http://schemas.microsoft.com/office/drawing/2014/main" id="{A01FD72F-586D-4665-962B-B3DA8070ADCE}"/>
              </a:ext>
            </a:extLst>
          </p:cNvPr>
          <p:cNvGraphicFramePr>
            <a:graphicFrameLocks/>
          </p:cNvGraphicFramePr>
          <p:nvPr>
            <p:extLst>
              <p:ext uri="{D42A27DB-BD31-4B8C-83A1-F6EECF244321}">
                <p14:modId xmlns:p14="http://schemas.microsoft.com/office/powerpoint/2010/main" val="3057303840"/>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8" name="Picture 7">
            <a:extLst>
              <a:ext uri="{FF2B5EF4-FFF2-40B4-BE49-F238E27FC236}">
                <a16:creationId xmlns:a16="http://schemas.microsoft.com/office/drawing/2014/main" id="{0C739E04-EBFB-47FC-A9FF-9D22C32971A2}"/>
              </a:ext>
            </a:extLst>
          </p:cNvPr>
          <p:cNvPicPr>
            <a:picLocks noChangeAspect="1"/>
          </p:cNvPicPr>
          <p:nvPr/>
        </p:nvPicPr>
        <p:blipFill>
          <a:blip r:embed="rId8"/>
          <a:stretch>
            <a:fillRect/>
          </a:stretch>
        </p:blipFill>
        <p:spPr>
          <a:xfrm>
            <a:off x="6653686" y="1419224"/>
            <a:ext cx="5237541" cy="4897905"/>
          </a:xfrm>
          <a:prstGeom prst="rect">
            <a:avLst/>
          </a:prstGeom>
          <a:ln w="3175">
            <a:solidFill>
              <a:schemeClr val="bg1">
                <a:lumMod val="85000"/>
              </a:schemeClr>
            </a:solidFill>
          </a:ln>
        </p:spPr>
      </p:pic>
    </p:spTree>
    <p:extLst>
      <p:ext uri="{BB962C8B-B14F-4D97-AF65-F5344CB8AC3E}">
        <p14:creationId xmlns:p14="http://schemas.microsoft.com/office/powerpoint/2010/main" val="13351922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D6C207A-D9B2-4F13-AAEF-84104EA8F90C}"/>
              </a:ext>
            </a:extLst>
          </p:cNvPr>
          <p:cNvGraphicFramePr>
            <a:graphicFrameLocks noChangeAspect="1"/>
          </p:cNvGraphicFramePr>
          <p:nvPr>
            <p:custDataLst>
              <p:tags r:id="rId2"/>
            </p:custDataLst>
            <p:extLst>
              <p:ext uri="{D42A27DB-BD31-4B8C-83A1-F6EECF244321}">
                <p14:modId xmlns:p14="http://schemas.microsoft.com/office/powerpoint/2010/main" val="945509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9" name="think-cell Slide" r:id="rId5" imgW="378" imgH="377" progId="TCLayout.ActiveDocument.1">
                  <p:embed/>
                </p:oleObj>
              </mc:Choice>
              <mc:Fallback>
                <p:oleObj name="think-cell Slide" r:id="rId5" imgW="378" imgH="377" progId="TCLayout.ActiveDocument.1">
                  <p:embed/>
                  <p:pic>
                    <p:nvPicPr>
                      <p:cNvPr id="13" name="Object 12" hidden="1">
                        <a:extLst>
                          <a:ext uri="{FF2B5EF4-FFF2-40B4-BE49-F238E27FC236}">
                            <a16:creationId xmlns:a16="http://schemas.microsoft.com/office/drawing/2014/main" id="{AD6C207A-D9B2-4F13-AAEF-84104EA8F9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5F170715-47B1-4827-9190-97B75DD37D9D}"/>
              </a:ext>
            </a:extLst>
          </p:cNvPr>
          <p:cNvSpPr/>
          <p:nvPr>
            <p:custDataLst>
              <p:tags r:id="rId3"/>
            </p:custDataLst>
          </p:nvPr>
        </p:nvSpPr>
        <p:spPr>
          <a:xfrm>
            <a:off x="0" y="0"/>
            <a:ext cx="158750"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r">
              <a:lnSpc>
                <a:spcPct val="90000"/>
              </a:lnSpc>
              <a:spcBef>
                <a:spcPct val="0"/>
              </a:spcBef>
              <a:spcAft>
                <a:spcPct val="0"/>
              </a:spcAft>
            </a:pPr>
            <a:endParaRPr lang="en-IN" sz="3600" dirty="0" err="1">
              <a:latin typeface="Segoe UI" panose="020B0502040204020203" pitchFamily="34" charset="0"/>
              <a:cs typeface="Segoe UI" panose="020B0502040204020203" pitchFamily="34" charset="0"/>
              <a:sym typeface="Segoe UI" panose="020B0502040204020203" pitchFamily="34" charset="0"/>
            </a:endParaRPr>
          </a:p>
        </p:txBody>
      </p:sp>
      <p:sp>
        <p:nvSpPr>
          <p:cNvPr id="4" name="Title 3"/>
          <p:cNvSpPr>
            <a:spLocks noGrp="1"/>
          </p:cNvSpPr>
          <p:nvPr>
            <p:ph type="title"/>
          </p:nvPr>
        </p:nvSpPr>
        <p:spPr/>
        <p:txBody>
          <a:bodyPr/>
          <a:lstStyle/>
          <a:p>
            <a:r>
              <a:rPr lang="en-IN"/>
              <a:t>Azure Database Migration guide</a:t>
            </a:r>
            <a:endParaRPr lang="en-US" dirty="0"/>
          </a:p>
        </p:txBody>
      </p:sp>
      <p:sp>
        <p:nvSpPr>
          <p:cNvPr id="10" name="Text Placeholder 9">
            <a:extLst>
              <a:ext uri="{FF2B5EF4-FFF2-40B4-BE49-F238E27FC236}">
                <a16:creationId xmlns:a16="http://schemas.microsoft.com/office/drawing/2014/main" id="{B55AB952-08E4-4D02-A127-D8CE6D21992C}"/>
              </a:ext>
            </a:extLst>
          </p:cNvPr>
          <p:cNvSpPr>
            <a:spLocks noGrp="1"/>
          </p:cNvSpPr>
          <p:nvPr>
            <p:ph type="body" sz="quarter" idx="12"/>
          </p:nvPr>
        </p:nvSpPr>
        <p:spPr/>
        <p:txBody>
          <a:bodyPr/>
          <a:lstStyle/>
          <a:p>
            <a:r>
              <a:rPr lang="en-US">
                <a:solidFill>
                  <a:schemeClr val="accent1">
                    <a:lumMod val="75000"/>
                  </a:schemeClr>
                </a:solidFill>
              </a:rPr>
              <a:t>List of tools, case studies and scenario configurator</a:t>
            </a:r>
            <a:endParaRPr lang="en-US" dirty="0">
              <a:solidFill>
                <a:schemeClr val="accent1">
                  <a:lumMod val="75000"/>
                </a:schemeClr>
              </a:solidFill>
            </a:endParaRPr>
          </a:p>
        </p:txBody>
      </p:sp>
      <p:sp>
        <p:nvSpPr>
          <p:cNvPr id="34" name="Slide Number Placeholder 33">
            <a:extLst>
              <a:ext uri="{FF2B5EF4-FFF2-40B4-BE49-F238E27FC236}">
                <a16:creationId xmlns:a16="http://schemas.microsoft.com/office/drawing/2014/main" id="{C398F2A6-5F35-4EB6-B60E-D9821B999976}"/>
              </a:ext>
            </a:extLst>
          </p:cNvPr>
          <p:cNvSpPr>
            <a:spLocks noGrp="1"/>
          </p:cNvSpPr>
          <p:nvPr>
            <p:ph type="sldNum" sz="quarter" idx="4"/>
          </p:nvPr>
        </p:nvSpPr>
        <p:spPr/>
        <p:txBody>
          <a:bodyPr/>
          <a:lstStyle/>
          <a:p>
            <a:fld id="{FAADACFB-7C71-4E89-89D2-7BBA40B7BFA9}" type="slidenum">
              <a:rPr lang="en-US" smtClean="0"/>
              <a:pPr/>
              <a:t>9</a:t>
            </a:fld>
            <a:endParaRPr lang="en-US" dirty="0"/>
          </a:p>
        </p:txBody>
      </p:sp>
      <p:sp>
        <p:nvSpPr>
          <p:cNvPr id="15" name="Text Placeholder 14"/>
          <p:cNvSpPr>
            <a:spLocks noGrp="1"/>
          </p:cNvSpPr>
          <p:nvPr>
            <p:ph type="body" sz="quarter" idx="13"/>
          </p:nvPr>
        </p:nvSpPr>
        <p:spPr>
          <a:xfrm>
            <a:off x="227072" y="1419224"/>
            <a:ext cx="6821909" cy="5057775"/>
          </a:xfrm>
        </p:spPr>
        <p:txBody>
          <a:bodyPr/>
          <a:lstStyle/>
          <a:p>
            <a:pPr lvl="0"/>
            <a:r>
              <a:rPr lang="en-US"/>
              <a:t>What is the guide</a:t>
            </a:r>
          </a:p>
          <a:p>
            <a:pPr lvl="1"/>
            <a:r>
              <a:rPr lang="en-US"/>
              <a:t>Guidance for partners from first customer interaction through migration planning and execution. Designed to be a customer guide for partners to reference, and share as appropriate.</a:t>
            </a:r>
          </a:p>
          <a:p>
            <a:pPr lvl="1"/>
            <a:r>
              <a:rPr lang="en-US"/>
              <a:t>Includes:</a:t>
            </a:r>
          </a:p>
          <a:p>
            <a:pPr lvl="2"/>
            <a:r>
              <a:rPr lang="en-US"/>
              <a:t>Scenario configurator</a:t>
            </a:r>
          </a:p>
          <a:p>
            <a:pPr lvl="2"/>
            <a:r>
              <a:rPr lang="en-US"/>
              <a:t>First and third party tools, including links to ISV partner information</a:t>
            </a:r>
          </a:p>
          <a:p>
            <a:pPr lvl="2"/>
            <a:r>
              <a:rPr lang="en-US"/>
              <a:t>Shareable customer case studies</a:t>
            </a:r>
          </a:p>
          <a:p>
            <a:pPr lvl="0"/>
            <a:r>
              <a:rPr lang="en-US"/>
              <a:t>When to use it</a:t>
            </a:r>
          </a:p>
          <a:p>
            <a:pPr lvl="1"/>
            <a:r>
              <a:rPr lang="en-US"/>
              <a:t>Use the guide from first customer contact to PoC and migration planning</a:t>
            </a:r>
          </a:p>
          <a:p>
            <a:pPr lvl="1"/>
            <a:r>
              <a:rPr lang="en-US"/>
              <a:t>The configurator creates a scenario based guides, including customer value statements and migration walk throughs. It supports migrating multiple common customer database configurations (including SQL Server, MySQL) to both Azure SQL and Azure DB for MySQL</a:t>
            </a:r>
          </a:p>
          <a:p>
            <a:pPr lvl="0"/>
            <a:r>
              <a:rPr lang="en-US"/>
              <a:t>How to access</a:t>
            </a:r>
          </a:p>
          <a:p>
            <a:pPr lvl="1"/>
            <a:r>
              <a:rPr lang="en-US"/>
              <a:t>The guide can be accessed </a:t>
            </a:r>
            <a:r>
              <a:rPr lang="en-US">
                <a:hlinkClick r:id="rId7"/>
              </a:rPr>
              <a:t>here</a:t>
            </a:r>
            <a:endParaRPr lang="en-US" dirty="0"/>
          </a:p>
        </p:txBody>
      </p:sp>
      <p:pic>
        <p:nvPicPr>
          <p:cNvPr id="5" name="Picture 4">
            <a:extLst>
              <a:ext uri="{FF2B5EF4-FFF2-40B4-BE49-F238E27FC236}">
                <a16:creationId xmlns:a16="http://schemas.microsoft.com/office/drawing/2014/main" id="{30288F4D-E96E-4F4A-8E28-70BFF10FEC67}"/>
              </a:ext>
            </a:extLst>
          </p:cNvPr>
          <p:cNvPicPr>
            <a:picLocks noChangeAspect="1"/>
          </p:cNvPicPr>
          <p:nvPr/>
        </p:nvPicPr>
        <p:blipFill>
          <a:blip r:embed="rId8"/>
          <a:stretch>
            <a:fillRect/>
          </a:stretch>
        </p:blipFill>
        <p:spPr>
          <a:xfrm>
            <a:off x="7466013" y="1419226"/>
            <a:ext cx="4419600" cy="910674"/>
          </a:xfrm>
          <a:prstGeom prst="rect">
            <a:avLst/>
          </a:prstGeom>
        </p:spPr>
      </p:pic>
      <p:pic>
        <p:nvPicPr>
          <p:cNvPr id="6" name="Picture 5">
            <a:extLst>
              <a:ext uri="{FF2B5EF4-FFF2-40B4-BE49-F238E27FC236}">
                <a16:creationId xmlns:a16="http://schemas.microsoft.com/office/drawing/2014/main" id="{248E115A-063B-8D4E-BF66-FFF2091B12B4}"/>
              </a:ext>
            </a:extLst>
          </p:cNvPr>
          <p:cNvPicPr>
            <a:picLocks noChangeAspect="1"/>
          </p:cNvPicPr>
          <p:nvPr/>
        </p:nvPicPr>
        <p:blipFill>
          <a:blip r:embed="rId9"/>
          <a:stretch>
            <a:fillRect/>
          </a:stretch>
        </p:blipFill>
        <p:spPr>
          <a:xfrm>
            <a:off x="8103540" y="2792093"/>
            <a:ext cx="3144546" cy="3646430"/>
          </a:xfrm>
          <a:prstGeom prst="rect">
            <a:avLst/>
          </a:prstGeom>
        </p:spPr>
      </p:pic>
      <p:sp>
        <p:nvSpPr>
          <p:cNvPr id="24" name="Freeform: Shape 23">
            <a:extLst>
              <a:ext uri="{FF2B5EF4-FFF2-40B4-BE49-F238E27FC236}">
                <a16:creationId xmlns:a16="http://schemas.microsoft.com/office/drawing/2014/main" id="{2AA8B4DB-3257-4E88-AD89-3C884A9C0D15}"/>
              </a:ext>
            </a:extLst>
          </p:cNvPr>
          <p:cNvSpPr/>
          <p:nvPr/>
        </p:nvSpPr>
        <p:spPr>
          <a:xfrm>
            <a:off x="9482405" y="2337109"/>
            <a:ext cx="386817" cy="425141"/>
          </a:xfrm>
          <a:custGeom>
            <a:avLst/>
            <a:gdLst>
              <a:gd name="connsiteX0" fmla="*/ 2701269 w 5419841"/>
              <a:gd name="connsiteY0" fmla="*/ 0 h 5956802"/>
              <a:gd name="connsiteX1" fmla="*/ 2946524 w 5419841"/>
              <a:gd name="connsiteY1" fmla="*/ 101597 h 5956802"/>
              <a:gd name="connsiteX2" fmla="*/ 2946593 w 5419841"/>
              <a:gd name="connsiteY2" fmla="*/ 101666 h 5956802"/>
              <a:gd name="connsiteX3" fmla="*/ 3048163 w 5419841"/>
              <a:gd name="connsiteY3" fmla="*/ 346919 h 5956802"/>
              <a:gd name="connsiteX4" fmla="*/ 3048159 w 5419841"/>
              <a:gd name="connsiteY4" fmla="*/ 4250117 h 5956802"/>
              <a:gd name="connsiteX5" fmla="*/ 3417568 w 5419841"/>
              <a:gd name="connsiteY5" fmla="*/ 4403137 h 5956802"/>
              <a:gd name="connsiteX6" fmla="*/ 4827666 w 5419841"/>
              <a:gd name="connsiteY6" fmla="*/ 2993039 h 5956802"/>
              <a:gd name="connsiteX7" fmla="*/ 5022587 w 5419841"/>
              <a:gd name="connsiteY7" fmla="*/ 2895111 h 5956802"/>
              <a:gd name="connsiteX8" fmla="*/ 5416070 w 5419841"/>
              <a:gd name="connsiteY8" fmla="*/ 3288594 h 5956802"/>
              <a:gd name="connsiteX9" fmla="*/ 5318174 w 5419841"/>
              <a:gd name="connsiteY9" fmla="*/ 3483547 h 5956802"/>
              <a:gd name="connsiteX10" fmla="*/ 2963865 w 5419841"/>
              <a:gd name="connsiteY10" fmla="*/ 5837856 h 5956802"/>
              <a:gd name="connsiteX11" fmla="*/ 2963868 w 5419841"/>
              <a:gd name="connsiteY11" fmla="*/ 5837856 h 5956802"/>
              <a:gd name="connsiteX12" fmla="*/ 2946526 w 5419841"/>
              <a:gd name="connsiteY12" fmla="*/ 5855199 h 5956802"/>
              <a:gd name="connsiteX13" fmla="*/ 2946525 w 5419841"/>
              <a:gd name="connsiteY13" fmla="*/ 5837861 h 5956802"/>
              <a:gd name="connsiteX14" fmla="*/ 2946518 w 5419841"/>
              <a:gd name="connsiteY14" fmla="*/ 5837861 h 5956802"/>
              <a:gd name="connsiteX15" fmla="*/ 2946517 w 5419841"/>
              <a:gd name="connsiteY15" fmla="*/ 5855204 h 5956802"/>
              <a:gd name="connsiteX16" fmla="*/ 2456006 w 5419841"/>
              <a:gd name="connsiteY16" fmla="*/ 5855204 h 5956802"/>
              <a:gd name="connsiteX17" fmla="*/ 101700 w 5419841"/>
              <a:gd name="connsiteY17" fmla="*/ 3500899 h 5956802"/>
              <a:gd name="connsiteX18" fmla="*/ 3771 w 5419841"/>
              <a:gd name="connsiteY18" fmla="*/ 3305978 h 5956802"/>
              <a:gd name="connsiteX19" fmla="*/ 397256 w 5419841"/>
              <a:gd name="connsiteY19" fmla="*/ 2912495 h 5956802"/>
              <a:gd name="connsiteX20" fmla="*/ 592176 w 5419841"/>
              <a:gd name="connsiteY20" fmla="*/ 3010423 h 5956802"/>
              <a:gd name="connsiteX21" fmla="*/ 1986173 w 5419841"/>
              <a:gd name="connsiteY21" fmla="*/ 4404421 h 5956802"/>
              <a:gd name="connsiteX22" fmla="*/ 2354302 w 5419841"/>
              <a:gd name="connsiteY22" fmla="*/ 4251925 h 5956802"/>
              <a:gd name="connsiteX23" fmla="*/ 2354372 w 5419841"/>
              <a:gd name="connsiteY23" fmla="*/ 346920 h 5956802"/>
              <a:gd name="connsiteX24" fmla="*/ 2455943 w 5419841"/>
              <a:gd name="connsiteY24" fmla="*/ 101668 h 5956802"/>
              <a:gd name="connsiteX25" fmla="*/ 2456012 w 5419841"/>
              <a:gd name="connsiteY25" fmla="*/ 101599 h 5956802"/>
              <a:gd name="connsiteX26" fmla="*/ 2701269 w 5419841"/>
              <a:gd name="connsiteY26" fmla="*/ 0 h 595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19841" h="5956802">
                <a:moveTo>
                  <a:pt x="2701269" y="0"/>
                </a:moveTo>
                <a:cubicBezTo>
                  <a:pt x="2790031" y="0"/>
                  <a:pt x="2878793" y="33866"/>
                  <a:pt x="2946524" y="101597"/>
                </a:cubicBezTo>
                <a:lnTo>
                  <a:pt x="2946593" y="101666"/>
                </a:lnTo>
                <a:cubicBezTo>
                  <a:pt x="3011635" y="166708"/>
                  <a:pt x="3048163" y="254923"/>
                  <a:pt x="3048163" y="346919"/>
                </a:cubicBezTo>
                <a:lnTo>
                  <a:pt x="3048159" y="4250117"/>
                </a:lnTo>
                <a:cubicBezTo>
                  <a:pt x="3048159" y="4442921"/>
                  <a:pt x="3281239" y="4539466"/>
                  <a:pt x="3417568" y="4403137"/>
                </a:cubicBezTo>
                <a:lnTo>
                  <a:pt x="4827666" y="2993039"/>
                </a:lnTo>
                <a:cubicBezTo>
                  <a:pt x="4880431" y="2940274"/>
                  <a:pt x="4948768" y="2905931"/>
                  <a:pt x="5022587" y="2895111"/>
                </a:cubicBezTo>
                <a:cubicBezTo>
                  <a:pt x="5252441" y="2861389"/>
                  <a:pt x="5449791" y="3058739"/>
                  <a:pt x="5416070" y="3288594"/>
                </a:cubicBezTo>
                <a:cubicBezTo>
                  <a:pt x="5405281" y="3362445"/>
                  <a:pt x="5370939" y="3430782"/>
                  <a:pt x="5318174" y="3483547"/>
                </a:cubicBezTo>
                <a:lnTo>
                  <a:pt x="2963865" y="5837856"/>
                </a:lnTo>
                <a:lnTo>
                  <a:pt x="2963868" y="5837856"/>
                </a:lnTo>
                <a:lnTo>
                  <a:pt x="2946526" y="5855199"/>
                </a:lnTo>
                <a:lnTo>
                  <a:pt x="2946525" y="5837861"/>
                </a:lnTo>
                <a:lnTo>
                  <a:pt x="2946518" y="5837861"/>
                </a:lnTo>
                <a:lnTo>
                  <a:pt x="2946517" y="5855204"/>
                </a:lnTo>
                <a:cubicBezTo>
                  <a:pt x="2811055" y="5990667"/>
                  <a:pt x="2591471" y="5990670"/>
                  <a:pt x="2456006" y="5855204"/>
                </a:cubicBezTo>
                <a:lnTo>
                  <a:pt x="101700" y="3500899"/>
                </a:lnTo>
                <a:cubicBezTo>
                  <a:pt x="48935" y="3448134"/>
                  <a:pt x="14591" y="3379798"/>
                  <a:pt x="3771" y="3305978"/>
                </a:cubicBezTo>
                <a:cubicBezTo>
                  <a:pt x="-29949" y="3076124"/>
                  <a:pt x="167401" y="2878774"/>
                  <a:pt x="397256" y="2912495"/>
                </a:cubicBezTo>
                <a:cubicBezTo>
                  <a:pt x="471074" y="2923315"/>
                  <a:pt x="539411" y="2957658"/>
                  <a:pt x="592176" y="3010423"/>
                </a:cubicBezTo>
                <a:lnTo>
                  <a:pt x="1986173" y="4404421"/>
                </a:lnTo>
                <a:cubicBezTo>
                  <a:pt x="2122018" y="4540265"/>
                  <a:pt x="2354334" y="4444070"/>
                  <a:pt x="2354302" y="4251925"/>
                </a:cubicBezTo>
                <a:lnTo>
                  <a:pt x="2354372" y="346920"/>
                </a:lnTo>
                <a:cubicBezTo>
                  <a:pt x="2354372" y="254924"/>
                  <a:pt x="2390901" y="166710"/>
                  <a:pt x="2455943" y="101668"/>
                </a:cubicBezTo>
                <a:lnTo>
                  <a:pt x="2456012" y="101599"/>
                </a:lnTo>
                <a:cubicBezTo>
                  <a:pt x="2523745" y="33865"/>
                  <a:pt x="2612508" y="0"/>
                  <a:pt x="27012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aphicFrame>
        <p:nvGraphicFramePr>
          <p:cNvPr id="33" name="Content Placeholder 4">
            <a:extLst>
              <a:ext uri="{FF2B5EF4-FFF2-40B4-BE49-F238E27FC236}">
                <a16:creationId xmlns:a16="http://schemas.microsoft.com/office/drawing/2014/main" id="{A8EB4A22-FED2-4172-9475-0E194784BDA0}"/>
              </a:ext>
            </a:extLst>
          </p:cNvPr>
          <p:cNvGraphicFramePr>
            <a:graphicFrameLocks/>
          </p:cNvGraphicFramePr>
          <p:nvPr>
            <p:extLst>
              <p:ext uri="{D42A27DB-BD31-4B8C-83A1-F6EECF244321}">
                <p14:modId xmlns:p14="http://schemas.microsoft.com/office/powerpoint/2010/main" val="3558607095"/>
              </p:ext>
            </p:extLst>
          </p:nvPr>
        </p:nvGraphicFramePr>
        <p:xfrm>
          <a:off x="9595709" y="112644"/>
          <a:ext cx="2287960" cy="731520"/>
        </p:xfrm>
        <a:graphic>
          <a:graphicData uri="http://schemas.openxmlformats.org/drawingml/2006/table">
            <a:tbl>
              <a:tblPr firstRow="1"/>
              <a:tblGrid>
                <a:gridCol w="533709">
                  <a:extLst>
                    <a:ext uri="{9D8B030D-6E8A-4147-A177-3AD203B41FA5}">
                      <a16:colId xmlns:a16="http://schemas.microsoft.com/office/drawing/2014/main" val="20000"/>
                    </a:ext>
                  </a:extLst>
                </a:gridCol>
                <a:gridCol w="611251">
                  <a:extLst>
                    <a:ext uri="{9D8B030D-6E8A-4147-A177-3AD203B41FA5}">
                      <a16:colId xmlns:a16="http://schemas.microsoft.com/office/drawing/2014/main" val="20001"/>
                    </a:ext>
                  </a:extLst>
                </a:gridCol>
                <a:gridCol w="365760">
                  <a:extLst>
                    <a:ext uri="{9D8B030D-6E8A-4147-A177-3AD203B41FA5}">
                      <a16:colId xmlns:a16="http://schemas.microsoft.com/office/drawing/2014/main" val="20002"/>
                    </a:ext>
                  </a:extLst>
                </a:gridCol>
                <a:gridCol w="365760">
                  <a:extLst>
                    <a:ext uri="{9D8B030D-6E8A-4147-A177-3AD203B41FA5}">
                      <a16:colId xmlns:a16="http://schemas.microsoft.com/office/drawing/2014/main" val="20003"/>
                    </a:ext>
                  </a:extLst>
                </a:gridCol>
                <a:gridCol w="411480">
                  <a:extLst>
                    <a:ext uri="{9D8B030D-6E8A-4147-A177-3AD203B41FA5}">
                      <a16:colId xmlns:a16="http://schemas.microsoft.com/office/drawing/2014/main" val="20004"/>
                    </a:ext>
                  </a:extLst>
                </a:gridCol>
              </a:tblGrid>
              <a:tr h="0">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endParaRPr lang="en-US" sz="600" b="1" kern="1200" spc="0" dirty="0">
                        <a:solidFill>
                          <a:schemeClr val="tx2"/>
                        </a:solidFill>
                        <a:latin typeface="+mn-lt"/>
                        <a:ea typeface="+mn-ea"/>
                        <a:cs typeface="Segoe UI Semibold" panose="020B0702040204020203" pitchFamily="34" charset="0"/>
                      </a:endParaRPr>
                    </a:p>
                  </a:txBody>
                  <a:tcPr marL="18288" marR="18288" marT="9144" marB="274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Create Demand</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7896" rtl="0" eaLnBrk="1" latinLnBrk="0" hangingPunct="1">
                        <a:defRPr sz="2200" b="1" kern="1200">
                          <a:solidFill>
                            <a:schemeClr val="lt1"/>
                          </a:solidFill>
                          <a:latin typeface="Calibri" panose="020F0502020204030204"/>
                        </a:defRPr>
                      </a:lvl1pPr>
                      <a:lvl2pPr marL="543949" algn="l" defTabSz="1087896" rtl="0" eaLnBrk="1" latinLnBrk="0" hangingPunct="1">
                        <a:defRPr sz="2200" b="1" kern="1200">
                          <a:solidFill>
                            <a:schemeClr val="lt1"/>
                          </a:solidFill>
                          <a:latin typeface="Calibri" panose="020F0502020204030204"/>
                        </a:defRPr>
                      </a:lvl2pPr>
                      <a:lvl3pPr marL="1087896" algn="l" defTabSz="1087896" rtl="0" eaLnBrk="1" latinLnBrk="0" hangingPunct="1">
                        <a:defRPr sz="2200" b="1" kern="1200">
                          <a:solidFill>
                            <a:schemeClr val="lt1"/>
                          </a:solidFill>
                          <a:latin typeface="Calibri" panose="020F0502020204030204"/>
                        </a:defRPr>
                      </a:lvl3pPr>
                      <a:lvl4pPr marL="1631846" algn="l" defTabSz="1087896" rtl="0" eaLnBrk="1" latinLnBrk="0" hangingPunct="1">
                        <a:defRPr sz="2200" b="1" kern="1200">
                          <a:solidFill>
                            <a:schemeClr val="lt1"/>
                          </a:solidFill>
                          <a:latin typeface="Calibri" panose="020F0502020204030204"/>
                        </a:defRPr>
                      </a:lvl4pPr>
                      <a:lvl5pPr marL="2175793" algn="l" defTabSz="1087896" rtl="0" eaLnBrk="1" latinLnBrk="0" hangingPunct="1">
                        <a:defRPr sz="2200" b="1" kern="1200">
                          <a:solidFill>
                            <a:schemeClr val="lt1"/>
                          </a:solidFill>
                          <a:latin typeface="Calibri" panose="020F0502020204030204"/>
                        </a:defRPr>
                      </a:lvl5pPr>
                      <a:lvl6pPr marL="2719741" algn="l" defTabSz="1087896" rtl="0" eaLnBrk="1" latinLnBrk="0" hangingPunct="1">
                        <a:defRPr sz="2200" b="1" kern="1200">
                          <a:solidFill>
                            <a:schemeClr val="lt1"/>
                          </a:solidFill>
                          <a:latin typeface="Calibri" panose="020F0502020204030204"/>
                        </a:defRPr>
                      </a:lvl6pPr>
                      <a:lvl7pPr marL="3263689" algn="l" defTabSz="1087896" rtl="0" eaLnBrk="1" latinLnBrk="0" hangingPunct="1">
                        <a:defRPr sz="2200" b="1" kern="1200">
                          <a:solidFill>
                            <a:schemeClr val="lt1"/>
                          </a:solidFill>
                          <a:latin typeface="Calibri" panose="020F0502020204030204"/>
                        </a:defRPr>
                      </a:lvl7pPr>
                      <a:lvl8pPr marL="3807638" algn="l" defTabSz="1087896" rtl="0" eaLnBrk="1" latinLnBrk="0" hangingPunct="1">
                        <a:defRPr sz="2200" b="1" kern="1200">
                          <a:solidFill>
                            <a:schemeClr val="lt1"/>
                          </a:solidFill>
                          <a:latin typeface="Calibri" panose="020F0502020204030204"/>
                        </a:defRPr>
                      </a:lvl8pPr>
                      <a:lvl9pPr marL="4351586" algn="l" defTabSz="1087896" rtl="0" eaLnBrk="1" latinLnBrk="0" hangingPunct="1">
                        <a:defRPr sz="2200" b="1" kern="1200">
                          <a:solidFill>
                            <a:schemeClr val="lt1"/>
                          </a:solidFill>
                          <a:latin typeface="Calibri" panose="020F0502020204030204"/>
                        </a:defRPr>
                      </a:lvl9p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Assess</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Migrate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87896" rtl="0" eaLnBrk="1" latinLnBrk="0" hangingPunct="1">
                        <a:lnSpc>
                          <a:spcPct val="100000"/>
                        </a:lnSpc>
                      </a:pPr>
                      <a:r>
                        <a:rPr lang="en-US" sz="600" b="1" kern="1200" spc="0" dirty="0">
                          <a:solidFill>
                            <a:schemeClr val="tx2"/>
                          </a:solidFill>
                          <a:latin typeface="+mn-lt"/>
                          <a:ea typeface="+mn-ea"/>
                          <a:cs typeface="Segoe UI Semibold" panose="020B0702040204020203" pitchFamily="34" charset="0"/>
                        </a:rPr>
                        <a:t>Optimize</a:t>
                      </a:r>
                    </a:p>
                  </a:txBody>
                  <a:tcPr marL="18288" marR="18288" marT="9144"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Tools/ Products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3060000"/>
                  </a:ext>
                </a:extLst>
              </a:tr>
              <a:tr h="0">
                <a:tc>
                  <a:txBody>
                    <a:bodyPr/>
                    <a:lstStyle/>
                    <a:p>
                      <a:pPr marL="0" indent="0" algn="ctr">
                        <a:lnSpc>
                          <a:spcPct val="100000"/>
                        </a:lnSpc>
                        <a:buFont typeface="Arial" panose="020B0604020202020204" pitchFamily="34" charset="0"/>
                        <a:buNone/>
                      </a:pPr>
                      <a:r>
                        <a:rPr lang="en-US" sz="600" b="1" spc="0" dirty="0">
                          <a:solidFill>
                            <a:schemeClr val="tx1"/>
                          </a:solidFill>
                          <a:latin typeface="+mn-lt"/>
                          <a:cs typeface="Segoe UI Semibold" panose="020B0702040204020203" pitchFamily="34" charset="0"/>
                        </a:rPr>
                        <a:t>Readiness and Content</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70C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1087896" rtl="0" eaLnBrk="1" latinLnBrk="0" hangingPunct="1">
                        <a:defRPr sz="2200" kern="1200">
                          <a:solidFill>
                            <a:schemeClr val="dk1"/>
                          </a:solidFill>
                          <a:latin typeface="Calibri" panose="020F0502020204030204"/>
                        </a:defRPr>
                      </a:lvl1pPr>
                      <a:lvl2pPr marL="543949" algn="l" defTabSz="1087896" rtl="0" eaLnBrk="1" latinLnBrk="0" hangingPunct="1">
                        <a:defRPr sz="2200" kern="1200">
                          <a:solidFill>
                            <a:schemeClr val="dk1"/>
                          </a:solidFill>
                          <a:latin typeface="Calibri" panose="020F0502020204030204"/>
                        </a:defRPr>
                      </a:lvl2pPr>
                      <a:lvl3pPr marL="1087896" algn="l" defTabSz="1087896" rtl="0" eaLnBrk="1" latinLnBrk="0" hangingPunct="1">
                        <a:defRPr sz="2200" kern="1200">
                          <a:solidFill>
                            <a:schemeClr val="dk1"/>
                          </a:solidFill>
                          <a:latin typeface="Calibri" panose="020F0502020204030204"/>
                        </a:defRPr>
                      </a:lvl3pPr>
                      <a:lvl4pPr marL="1631846" algn="l" defTabSz="1087896" rtl="0" eaLnBrk="1" latinLnBrk="0" hangingPunct="1">
                        <a:defRPr sz="2200" kern="1200">
                          <a:solidFill>
                            <a:schemeClr val="dk1"/>
                          </a:solidFill>
                          <a:latin typeface="Calibri" panose="020F0502020204030204"/>
                        </a:defRPr>
                      </a:lvl4pPr>
                      <a:lvl5pPr marL="2175793" algn="l" defTabSz="1087896" rtl="0" eaLnBrk="1" latinLnBrk="0" hangingPunct="1">
                        <a:defRPr sz="2200" kern="1200">
                          <a:solidFill>
                            <a:schemeClr val="dk1"/>
                          </a:solidFill>
                          <a:latin typeface="Calibri" panose="020F0502020204030204"/>
                        </a:defRPr>
                      </a:lvl5pPr>
                      <a:lvl6pPr marL="2719741" algn="l" defTabSz="1087896" rtl="0" eaLnBrk="1" latinLnBrk="0" hangingPunct="1">
                        <a:defRPr sz="2200" kern="1200">
                          <a:solidFill>
                            <a:schemeClr val="dk1"/>
                          </a:solidFill>
                          <a:latin typeface="Calibri" panose="020F0502020204030204"/>
                        </a:defRPr>
                      </a:lvl6pPr>
                      <a:lvl7pPr marL="3263689" algn="l" defTabSz="1087896" rtl="0" eaLnBrk="1" latinLnBrk="0" hangingPunct="1">
                        <a:defRPr sz="2200" kern="1200">
                          <a:solidFill>
                            <a:schemeClr val="dk1"/>
                          </a:solidFill>
                          <a:latin typeface="Calibri" panose="020F0502020204030204"/>
                        </a:defRPr>
                      </a:lvl7pPr>
                      <a:lvl8pPr marL="3807638" algn="l" defTabSz="1087896" rtl="0" eaLnBrk="1" latinLnBrk="0" hangingPunct="1">
                        <a:defRPr sz="2200" kern="1200">
                          <a:solidFill>
                            <a:schemeClr val="dk1"/>
                          </a:solidFill>
                          <a:latin typeface="Calibri" panose="020F0502020204030204"/>
                        </a:defRPr>
                      </a:lvl8pPr>
                      <a:lvl9pPr marL="4351586" algn="l" defTabSz="1087896" rtl="0" eaLnBrk="1" latinLnBrk="0" hangingPunct="1">
                        <a:defRPr sz="2200" kern="1200">
                          <a:solidFill>
                            <a:schemeClr val="dk1"/>
                          </a:solidFill>
                          <a:latin typeface="Calibri" panose="020F0502020204030204"/>
                        </a:defRPr>
                      </a:lvl9pPr>
                    </a:lstStyle>
                    <a:p>
                      <a:pPr marL="0" indent="0" algn="ctr">
                        <a:lnSpc>
                          <a:spcPct val="100000"/>
                        </a:lnSpc>
                        <a:buFont typeface="Arial" panose="020B0604020202020204" pitchFamily="34" charset="0"/>
                        <a:buNone/>
                      </a:pPr>
                      <a:r>
                        <a:rPr lang="en-US" sz="600" b="1" spc="0" dirty="0">
                          <a:solidFill>
                            <a:schemeClr val="tx1"/>
                          </a:solidFill>
                          <a:latin typeface="+mn-lt"/>
                          <a:cs typeface="+mn-cs"/>
                        </a:rPr>
                        <a:t>Offers/ Incentives</a:t>
                      </a: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505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noProof="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87896" rtl="0" eaLnBrk="1" fontAlgn="auto" latinLnBrk="0" hangingPunct="1">
                        <a:lnSpc>
                          <a:spcPct val="100000"/>
                        </a:lnSpc>
                        <a:spcBef>
                          <a:spcPts val="0"/>
                        </a:spcBef>
                        <a:spcAft>
                          <a:spcPts val="100"/>
                        </a:spcAft>
                        <a:buClrTx/>
                        <a:buSzTx/>
                        <a:buFont typeface="Arial" panose="020B0604020202020204" pitchFamily="34" charset="0"/>
                        <a:buNone/>
                        <a:tabLst/>
                        <a:defRPr/>
                      </a:pPr>
                      <a:endParaRPr kumimoji="0" lang="en-US" sz="600" b="0" i="0" u="none" strike="noStrike" kern="1200" cap="none" spc="0" normalizeH="0" baseline="0" dirty="0">
                        <a:ln>
                          <a:noFill/>
                        </a:ln>
                        <a:solidFill>
                          <a:srgbClr val="00B050"/>
                        </a:solidFill>
                        <a:effectLst/>
                        <a:uLnTx/>
                        <a:uFillTx/>
                        <a:latin typeface="+mn-lt"/>
                        <a:ea typeface="+mn-ea"/>
                        <a:cs typeface="+mn-cs"/>
                      </a:endParaRPr>
                    </a:p>
                  </a:txBody>
                  <a:tcPr marL="18288" marR="18288" marT="9144" marB="914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91903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t5bz3VGwTxSklutSSAFgu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xSo.XloxTL2xLAw37EnN1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Wqe_4KbTraV7eioIRRO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shpsfgmuTO61Sy.LWmZVy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shpsfgmuTO61Sy.LWmZVy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Z9J6m1XjTKalRE.IHlkGI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shpsfgmuTO61Sy.LWmZVy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shpsfgmuTO61Sy.LWmZVy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xSo.XloxTL2xLAw37EnN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WMPXZWFSR4y0Thz9L7K7n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WMPXZWFSR4y0Thz9L7K7n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xSo.XloxTL2xLAw37EnN1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S2u2kIBjRm6UkUGH7DV.2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81L6eZ2kThKR1jl2JBNc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Z9J6m1XjTKalRE.IHlkGI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rx.DHWVbQJmcjF1cw1SpN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x.DHWVbQJmcjF1cw1SpN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_jLC8fkrQSuJIYl_AGYo1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jXeeU5g_SuC_H7QBuSi5H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840toAJ_TwitdLIci.g50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840toAJ_TwitdLIci.g50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VzagOHmaSRmsQC2B4jmQG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EH78qMCxR7u6AdtuVlVy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fHjORZwSRoq0eAIOLdlDO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tRRTB1kWRc2tqc0x4oiv4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7hs2D.fTRYuK6kPa4uvfa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7hs2D.fTRYuK6kPa4uvf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k53FyjvsTwybmJaNF1tmu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pzple4QaR1yloxk8u1yT6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iUOtIJa4RN6Rh3ANbtWVq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GInPnyjSuaFO3D9a6Ors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o9foxbiT5SayafM_43Yg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y5zVS_FtSxiVQrHkzn42j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Wqe_4KbTraV7eioIRROj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9tzmPt9DTYCo6GglOb_1B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Q3tY58mWThKYXl.DIg7Tp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tRvjQnpqRzqSB1oyjYDA7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GNq77wUCQpuU4FgPPLNCq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EH78qMCxR7u6AdtuVlVym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xLX.7q5dQimVm.Jy69.1B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t5bz3VGwTxSklutSSAFguA"/>
</p:tagLst>
</file>

<file path=ppt/theme/theme1.xml><?xml version="1.0" encoding="utf-8"?>
<a:theme xmlns:a="http://schemas.openxmlformats.org/drawingml/2006/main" name="EV&amp;R CTF Framework - Draft Slide Layout">
  <a:themeElements>
    <a:clrScheme name="Custom 3">
      <a:dk1>
        <a:srgbClr val="505050"/>
      </a:dk1>
      <a:lt1>
        <a:sysClr val="window" lastClr="FFFFFF"/>
      </a:lt1>
      <a:dk2>
        <a:srgbClr val="0072C6"/>
      </a:dk2>
      <a:lt2>
        <a:srgbClr val="002050"/>
      </a:lt2>
      <a:accent1>
        <a:srgbClr val="7FBA00"/>
      </a:accent1>
      <a:accent2>
        <a:srgbClr val="00188F"/>
      </a:accent2>
      <a:accent3>
        <a:srgbClr val="68217A"/>
      </a:accent3>
      <a:accent4>
        <a:srgbClr val="00BCF2"/>
      </a:accent4>
      <a:accent5>
        <a:srgbClr val="969696"/>
      </a:accent5>
      <a:accent6>
        <a:srgbClr val="D2D2D2"/>
      </a:accent6>
      <a:hlink>
        <a:srgbClr val="00188F"/>
      </a:hlink>
      <a:folHlink>
        <a:srgbClr val="68217A"/>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spAutoFit/>
      </a:bodyPr>
      <a:lstStyle>
        <a:defPPr algn="l">
          <a:defRPr sz="1600" dirty="0"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V&amp;R CTF Framework - Draft Slide Layout" id="{227D6D08-6F7B-4B20-BC3B-1BF4B803DF16}" vid="{60857F79-5199-4878-9BB2-01803A98B13B}"/>
    </a:ext>
  </a:extLst>
</a:theme>
</file>

<file path=ppt/theme/theme2.xml><?xml version="1.0" encoding="utf-8"?>
<a:theme xmlns:a="http://schemas.openxmlformats.org/drawingml/2006/main" name="3_WHITE TEMPLATE">
  <a:themeElements>
    <a:clrScheme name="US SMSP Grey">
      <a:dk1>
        <a:srgbClr val="282828"/>
      </a:dk1>
      <a:lt1>
        <a:sysClr val="window" lastClr="FFFFFF"/>
      </a:lt1>
      <a:dk2>
        <a:srgbClr val="002050"/>
      </a:dk2>
      <a:lt2>
        <a:srgbClr val="D2D2D2"/>
      </a:lt2>
      <a:accent1>
        <a:srgbClr val="002050"/>
      </a:accent1>
      <a:accent2>
        <a:srgbClr val="0078D7"/>
      </a:accent2>
      <a:accent3>
        <a:srgbClr val="004B1C"/>
      </a:accent3>
      <a:accent4>
        <a:srgbClr val="D83B01"/>
      </a:accent4>
      <a:accent5>
        <a:srgbClr val="FF8C00"/>
      </a:accent5>
      <a:accent6>
        <a:srgbClr val="00BCF2"/>
      </a:accent6>
      <a:hlink>
        <a:srgbClr val="0563C1"/>
      </a:hlink>
      <a:folHlink>
        <a:srgbClr val="954F7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_USOCP_Template.pptx" id="{EDE2FB63-80A0-4D3C-9573-A6F1D47F45F5}" vid="{1487255B-BD3F-4246-9353-6661E991821C}"/>
    </a:ext>
  </a:extLst>
</a:theme>
</file>

<file path=ppt/theme/theme3.xml><?xml version="1.0" encoding="utf-8"?>
<a:theme xmlns:a="http://schemas.openxmlformats.org/drawingml/2006/main" name="1_EV&amp;R CTF Framework - Draft Slide Layout">
  <a:themeElements>
    <a:clrScheme name="Custom 3">
      <a:dk1>
        <a:srgbClr val="505050"/>
      </a:dk1>
      <a:lt1>
        <a:sysClr val="window" lastClr="FFFFFF"/>
      </a:lt1>
      <a:dk2>
        <a:srgbClr val="0072C6"/>
      </a:dk2>
      <a:lt2>
        <a:srgbClr val="002050"/>
      </a:lt2>
      <a:accent1>
        <a:srgbClr val="7FBA00"/>
      </a:accent1>
      <a:accent2>
        <a:srgbClr val="00188F"/>
      </a:accent2>
      <a:accent3>
        <a:srgbClr val="68217A"/>
      </a:accent3>
      <a:accent4>
        <a:srgbClr val="00BCF2"/>
      </a:accent4>
      <a:accent5>
        <a:srgbClr val="969696"/>
      </a:accent5>
      <a:accent6>
        <a:srgbClr val="D2D2D2"/>
      </a:accent6>
      <a:hlink>
        <a:srgbClr val="00188F"/>
      </a:hlink>
      <a:folHlink>
        <a:srgbClr val="68217A"/>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spAutoFit/>
      </a:bodyPr>
      <a:lstStyle>
        <a:defPPr algn="l">
          <a:defRPr sz="1600" dirty="0"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V&amp;R CTF Framework - Draft Slide Layout" id="{227D6D08-6F7B-4B20-BC3B-1BF4B803DF16}" vid="{60857F79-5199-4878-9BB2-01803A98B13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EB68477437154AACC7E01A5AA12A0D" ma:contentTypeVersion="5" ma:contentTypeDescription="Create a new document." ma:contentTypeScope="" ma:versionID="a36519701758ea50662018af8a6e4f6c">
  <xsd:schema xmlns:xsd="http://www.w3.org/2001/XMLSchema" xmlns:xs="http://www.w3.org/2001/XMLSchema" xmlns:p="http://schemas.microsoft.com/office/2006/metadata/properties" xmlns:ns2="91aa1e99-a7c9-4303-8524-457fd0da8281" targetNamespace="http://schemas.microsoft.com/office/2006/metadata/properties" ma:root="true" ma:fieldsID="cd81069f2178243a115b89afab3031a7" ns2:_="">
    <xsd:import namespace="91aa1e99-a7c9-4303-8524-457fd0da828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aa1e99-a7c9-4303-8524-457fd0da828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21E69C-F924-40C0-B570-D0CC9D4BC309}">
  <ds:schemaRefs>
    <ds:schemaRef ds:uri="http://schemas.microsoft.com/sharepoint/v3/contenttype/forms"/>
  </ds:schemaRefs>
</ds:datastoreItem>
</file>

<file path=customXml/itemProps2.xml><?xml version="1.0" encoding="utf-8"?>
<ds:datastoreItem xmlns:ds="http://schemas.openxmlformats.org/officeDocument/2006/customXml" ds:itemID="{49D3BFB4-8B3A-4B1B-B3BC-05AC7271D13E}">
  <ds:schemaRefs>
    <ds:schemaRef ds:uri="91aa1e99-a7c9-4303-8524-457fd0da828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B581EE24-B206-42EB-A585-62CED0360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aa1e99-a7c9-4303-8524-457fd0da82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20209</TotalTime>
  <Words>7004</Words>
  <Application>Microsoft Office PowerPoint</Application>
  <PresentationFormat>Widescreen</PresentationFormat>
  <Paragraphs>1050</Paragraphs>
  <Slides>45</Slides>
  <Notes>15</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45</vt:i4>
      </vt:variant>
    </vt:vector>
  </HeadingPairs>
  <TitlesOfParts>
    <vt:vector size="58" baseType="lpstr">
      <vt:lpstr>Arial</vt:lpstr>
      <vt:lpstr>Calibri</vt:lpstr>
      <vt:lpstr>Consolas</vt:lpstr>
      <vt:lpstr>Courier New</vt:lpstr>
      <vt:lpstr>Segoe UI</vt:lpstr>
      <vt:lpstr>Segoe UI Light</vt:lpstr>
      <vt:lpstr>Segoe UI Semibold</vt:lpstr>
      <vt:lpstr>Segoe UI Semilight</vt:lpstr>
      <vt:lpstr>Wingdings</vt:lpstr>
      <vt:lpstr>EV&amp;R CTF Framework - Draft Slide Layout</vt:lpstr>
      <vt:lpstr>3_WHITE TEMPLATE</vt:lpstr>
      <vt:lpstr>1_EV&amp;R CTF Framework - Draft Slide Layout</vt:lpstr>
      <vt:lpstr>think-cell Slide</vt:lpstr>
      <vt:lpstr>Azure Migration-in-a-Box Partner Readiness Package </vt:lpstr>
      <vt:lpstr>Azure Migration in a Box Partner Readiness Package  Context and Overview</vt:lpstr>
      <vt:lpstr>Azure Migration in a Box Partner Readiness Package  Partner Guidance</vt:lpstr>
      <vt:lpstr>Example Double-Clicks:   What is it, how to use it, where to get it</vt:lpstr>
      <vt:lpstr>Start of Box</vt:lpstr>
      <vt:lpstr>Summary of Content</vt:lpstr>
      <vt:lpstr>Azure Migration Center</vt:lpstr>
      <vt:lpstr>TCO calculator</vt:lpstr>
      <vt:lpstr>Azure Database Migration guide</vt:lpstr>
      <vt:lpstr>Cloud Migration Playbook</vt:lpstr>
      <vt:lpstr>GTM assets</vt:lpstr>
      <vt:lpstr>Azure Migration Partner Resources</vt:lpstr>
      <vt:lpstr>Customer Case Studies</vt:lpstr>
      <vt:lpstr>FY19 Partner Offers</vt:lpstr>
      <vt:lpstr>Windows Server and SQL Server customer offer</vt:lpstr>
      <vt:lpstr>Azure Hybrid Benefits and Reserved VM Instances</vt:lpstr>
      <vt:lpstr>Customer Microsoft Licensing Benefits</vt:lpstr>
      <vt:lpstr>Azure Database Migration Assistant</vt:lpstr>
      <vt:lpstr>Azure Database Migration – 3rd Party Tools</vt:lpstr>
      <vt:lpstr>Azure Migrate </vt:lpstr>
      <vt:lpstr>On-demand trainings and webinars</vt:lpstr>
      <vt:lpstr>Customer Experience</vt:lpstr>
      <vt:lpstr>Community Support</vt:lpstr>
      <vt:lpstr>3rd Party Tools</vt:lpstr>
      <vt:lpstr>3rd Party App/Infra Tools funding </vt:lpstr>
      <vt:lpstr>Free Technical Support</vt:lpstr>
      <vt:lpstr>Azure Database Migration Service</vt:lpstr>
      <vt:lpstr>Azure Data Box (Preview)</vt:lpstr>
      <vt:lpstr>Azure Site Recovery</vt:lpstr>
      <vt:lpstr>3rd Party App Modernization Migration Tools</vt:lpstr>
      <vt:lpstr>Migration How-Tos</vt:lpstr>
      <vt:lpstr>Azure Access CSP PoC Credit</vt:lpstr>
      <vt:lpstr>Large Customer Migration Accelerator</vt:lpstr>
      <vt:lpstr>Azure Cost Management Service</vt:lpstr>
      <vt:lpstr>Azure Security Center</vt:lpstr>
      <vt:lpstr>Azure Monitoring </vt:lpstr>
      <vt:lpstr>Azure Policy</vt:lpstr>
      <vt:lpstr>Azure Operations Jumpstart</vt:lpstr>
      <vt:lpstr>Secure and well managed IaaS</vt:lpstr>
      <vt:lpstr>Partner Technical Support</vt:lpstr>
      <vt:lpstr>FastTrack for Azure</vt:lpstr>
      <vt:lpstr>End of Box</vt:lpstr>
      <vt:lpstr>Appendix</vt:lpstr>
      <vt:lpstr>Azure CSP Partner Offers Overview</vt:lpstr>
      <vt:lpstr>Service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Simnett</dc:creator>
  <cp:lastModifiedBy>Aicha Marzouk</cp:lastModifiedBy>
  <cp:revision>803</cp:revision>
  <dcterms:created xsi:type="dcterms:W3CDTF">2018-05-17T16:01:06Z</dcterms:created>
  <dcterms:modified xsi:type="dcterms:W3CDTF">2018-08-07T13:46:10Z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v-zhm@microsoft.com</vt:lpwstr>
  </property>
  <property fmtid="{D5CDD505-2E9C-101B-9397-08002B2CF9AE}" pid="5" name="MSIP_Label_f42aa342-8706-4288-bd11-ebb85995028c_SetDate">
    <vt:lpwstr>2018-06-14T21:39:18.8802189Z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0x010100F5EB68477437154AACC7E01A5AA12A0D</vt:lpwstr>
  </property>
  <property fmtid="{D5CDD505-2E9C-101B-9397-08002B2CF9AE}" pid="11" name="_CopySource">
    <vt:lpwstr>http://null</vt:lpwstr>
  </property>
</Properties>
</file>